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98" r:id="rId5"/>
    <p:sldId id="261" r:id="rId6"/>
    <p:sldId id="283" r:id="rId7"/>
    <p:sldId id="284" r:id="rId8"/>
    <p:sldId id="262" r:id="rId9"/>
    <p:sldId id="263" r:id="rId10"/>
    <p:sldId id="264" r:id="rId11"/>
    <p:sldId id="285" r:id="rId12"/>
    <p:sldId id="265" r:id="rId13"/>
    <p:sldId id="300" r:id="rId14"/>
    <p:sldId id="266" r:id="rId15"/>
    <p:sldId id="267" r:id="rId16"/>
    <p:sldId id="28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99" r:id="rId30"/>
    <p:sldId id="301" r:id="rId31"/>
    <p:sldId id="282" r:id="rId32"/>
    <p:sldId id="292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0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24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1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265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54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93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16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08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56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006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38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DA448-8F9F-459A-9922-636E0EA2D261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50DCB-A5BB-4948-B443-BB8C8A62E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27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2700" b="1" dirty="0" err="1" smtClean="0">
                <a:solidFill>
                  <a:srgbClr val="3F3F3F"/>
                </a:solidFill>
                <a:latin typeface="Arial"/>
              </a:rPr>
              <a:t>Висвітлення</a:t>
            </a:r>
            <a:r>
              <a:rPr lang="ru-RU" sz="2700" b="1" dirty="0" smtClean="0">
                <a:solidFill>
                  <a:srgbClr val="3F3F3F"/>
                </a:solidFill>
                <a:latin typeface="Arial"/>
              </a:rPr>
              <a:t> </a:t>
            </a:r>
            <a:r>
              <a:rPr lang="ru-RU" sz="2700" b="1" dirty="0" err="1" smtClean="0">
                <a:solidFill>
                  <a:srgbClr val="3F3F3F"/>
                </a:solidFill>
                <a:latin typeface="Arial"/>
              </a:rPr>
              <a:t>діяльнісної</a:t>
            </a:r>
            <a:r>
              <a:rPr lang="ru-RU" sz="2700" b="1" dirty="0" smtClean="0">
                <a:solidFill>
                  <a:srgbClr val="3F3F3F"/>
                </a:solidFill>
                <a:latin typeface="Arial"/>
              </a:rPr>
              <a:t> </a:t>
            </a:r>
            <a:r>
              <a:rPr lang="ru-RU" sz="2700" b="1" dirty="0" err="1" smtClean="0">
                <a:solidFill>
                  <a:srgbClr val="3F3F3F"/>
                </a:solidFill>
                <a:latin typeface="Arial"/>
              </a:rPr>
              <a:t>технології</a:t>
            </a:r>
            <a:r>
              <a:rPr lang="ru-RU" sz="2700" b="1" dirty="0" smtClean="0">
                <a:solidFill>
                  <a:srgbClr val="3F3F3F"/>
                </a:solidFill>
                <a:latin typeface="Arial"/>
              </a:rPr>
              <a:t> у </a:t>
            </a:r>
            <a:r>
              <a:rPr lang="ru-RU" sz="2700" b="1" dirty="0" err="1" smtClean="0">
                <a:solidFill>
                  <a:srgbClr val="3F3F3F"/>
                </a:solidFill>
                <a:latin typeface="Arial"/>
              </a:rPr>
              <a:t>монографії</a:t>
            </a:r>
            <a:r>
              <a:rPr lang="ru-RU" sz="2700" b="1" dirty="0" smtClean="0">
                <a:solidFill>
                  <a:srgbClr val="3F3F3F"/>
                </a:solidFill>
                <a:latin typeface="Arial"/>
              </a:rPr>
              <a:t> </a:t>
            </a:r>
            <a:r>
              <a:rPr lang="ru-RU" sz="2700" b="1" dirty="0">
                <a:solidFill>
                  <a:srgbClr val="FF0000"/>
                </a:solidFill>
                <a:latin typeface="Arial"/>
              </a:rPr>
              <a:t>«</a:t>
            </a:r>
            <a:r>
              <a:rPr lang="ru-RU" sz="2700" b="1" dirty="0" err="1">
                <a:solidFill>
                  <a:srgbClr val="FF0000"/>
                </a:solidFill>
                <a:latin typeface="Arial"/>
              </a:rPr>
              <a:t>Інтегративно-діяльнісна</a:t>
            </a:r>
            <a:r>
              <a:rPr lang="ru-RU" sz="2700" b="1" dirty="0">
                <a:solidFill>
                  <a:srgbClr val="FF0000"/>
                </a:solidFill>
                <a:latin typeface="Arial"/>
              </a:rPr>
              <a:t> </a:t>
            </a:r>
            <a:r>
              <a:rPr lang="ru-RU" sz="2700" b="1" dirty="0" err="1">
                <a:solidFill>
                  <a:srgbClr val="FF0000"/>
                </a:solidFill>
                <a:latin typeface="Arial"/>
              </a:rPr>
              <a:t>педагогіка</a:t>
            </a:r>
            <a:r>
              <a:rPr lang="ru-RU" sz="2700" b="1" dirty="0" smtClean="0">
                <a:solidFill>
                  <a:srgbClr val="FF0000"/>
                </a:solidFill>
                <a:latin typeface="Arial"/>
              </a:rPr>
              <a:t>»</a:t>
            </a:r>
            <a:br>
              <a:rPr lang="ru-RU" sz="2700" b="1" dirty="0" smtClean="0">
                <a:solidFill>
                  <a:srgbClr val="FF0000"/>
                </a:solidFill>
                <a:latin typeface="Arial"/>
              </a:rPr>
            </a:br>
            <a:r>
              <a:rPr lang="uk-UA" sz="320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uk-UA" sz="3200" smtClean="0"/>
              <a:t>Автори</a:t>
            </a:r>
            <a:r>
              <a:rPr lang="uk-UA" sz="3200" dirty="0"/>
              <a:t>:</a:t>
            </a:r>
            <a:r>
              <a:rPr lang="uk-UA" sz="3200" dirty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ru-RU" sz="2400" b="1" dirty="0">
                <a:solidFill>
                  <a:srgbClr val="3F3F3F"/>
                </a:solidFill>
                <a:latin typeface="Arial"/>
              </a:rPr>
              <a:t>Т. О. </a:t>
            </a:r>
            <a:r>
              <a:rPr lang="ru-RU" sz="2400" b="1" dirty="0" err="1">
                <a:solidFill>
                  <a:srgbClr val="3F3F3F"/>
                </a:solidFill>
                <a:latin typeface="Arial"/>
              </a:rPr>
              <a:t>Пушкарьова</a:t>
            </a:r>
            <a:r>
              <a:rPr lang="ru-RU" sz="2400" b="1" dirty="0">
                <a:solidFill>
                  <a:srgbClr val="3F3F3F"/>
                </a:solidFill>
                <a:latin typeface="Arial"/>
              </a:rPr>
              <a:t>, О. М. </a:t>
            </a:r>
            <a:r>
              <a:rPr lang="ru-RU" sz="2400" b="1" dirty="0" err="1">
                <a:solidFill>
                  <a:srgbClr val="3F3F3F"/>
                </a:solidFill>
                <a:latin typeface="Arial"/>
              </a:rPr>
              <a:t>Топузов</a:t>
            </a:r>
            <a:r>
              <a:rPr lang="ru-RU" sz="2400" b="1" dirty="0">
                <a:solidFill>
                  <a:srgbClr val="3F3F3F"/>
                </a:solidFill>
                <a:latin typeface="Arial"/>
              </a:rPr>
              <a:t/>
            </a:r>
            <a:br>
              <a:rPr lang="ru-RU" sz="2400" b="1" dirty="0">
                <a:solidFill>
                  <a:srgbClr val="3F3F3F"/>
                </a:solidFill>
                <a:latin typeface="Arial"/>
              </a:rPr>
            </a:br>
            <a:r>
              <a:rPr lang="ru-RU" sz="3200" dirty="0">
                <a:solidFill>
                  <a:prstClr val="black">
                    <a:tint val="75000"/>
                  </a:prstClr>
                </a:solidFill>
              </a:rPr>
              <a:t/>
            </a:r>
            <a:br>
              <a:rPr lang="ru-RU" sz="3200" dirty="0">
                <a:solidFill>
                  <a:prstClr val="black">
                    <a:tint val="75000"/>
                  </a:prst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endParaRPr lang="uk-UA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ДІЯЛЬНІСНА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ПЕДАГОГІЧНА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8701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ell\Desktop\Обкладинка-монографії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" y="188640"/>
            <a:ext cx="4248472" cy="645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27984" y="163813"/>
            <a:ext cx="44279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розглянуто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реалізовуються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освітньому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засадах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інтегративно-діяльнісної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педагогіки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дієві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предметних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компетентностей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Висвітлено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інтегровано-діяльнісного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теоретично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«Росток».</a:t>
            </a:r>
          </a:p>
        </p:txBody>
      </p:sp>
    </p:spTree>
    <p:extLst>
      <p:ext uri="{BB962C8B-B14F-4D97-AF65-F5344CB8AC3E}">
        <p14:creationId xmlns:p14="http://schemas.microsoft.com/office/powerpoint/2010/main" val="955433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28097"/>
            <a:ext cx="8229600" cy="1143000"/>
          </a:xfrm>
        </p:spPr>
        <p:txBody>
          <a:bodyPr/>
          <a:lstStyle/>
          <a:p>
            <a:r>
              <a:rPr lang="uk-UA" dirty="0" smtClean="0"/>
              <a:t>Зміст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536145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ВСТУП.............................................................................................................................................. 5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І. ІНТЕГРАЦІЯ НАВЧАННЯ В ЗАГАЛЬНІЙ СЕРЕДНІЙ ОСВІТІ............................................</a:t>
            </a:r>
            <a:r>
              <a:rPr lang="ru-RU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 Ретроспектива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перспектива.......................................7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...................................................................17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1.3. Психолого-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....................................................33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 ЯК ПЕДАГОГІЧНА ТЕХНОЛОГІЯ.............................................................43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Інтеграційні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.........................................................................................43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гармонізації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........................................53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...........................................................59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2.4.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...................................................................................66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2.5.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природничого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 ..........................69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2.6.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дослідницьких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.................75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2.7.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......................................................................79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2.8.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..................................................87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2.9.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.....................97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2.10.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-методичного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інтегративно-діяльнісною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....................................................................99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ДІЯЛЬНІСНА ПЕДАГОГІЧНА ТЕХНОЛОГІЯ..............................................................106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діяльнісної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...................................................................106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Діяльнісний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педагогіці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..........................................115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математики .........................................................................121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Діалогова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природа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діяльнісної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...127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Здоров’язберігаючий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діяльнісної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............................................132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............................................................................................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55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Інтегративна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діяльнісна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ru-RU" sz="2200" b="1" dirty="0" err="1">
                <a:solidFill>
                  <a:prstClr val="black"/>
                </a:solidFill>
              </a:rPr>
              <a:t>Педагогічні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ru-RU" sz="2200" b="1" dirty="0" err="1">
                <a:solidFill>
                  <a:prstClr val="black"/>
                </a:solidFill>
              </a:rPr>
              <a:t>технології</a:t>
            </a:r>
            <a:r>
              <a:rPr lang="ru-RU" sz="2200" b="1" dirty="0">
                <a:solidFill>
                  <a:prstClr val="black"/>
                </a:solidFill>
              </a:rPr>
              <a:t>, </a:t>
            </a:r>
            <a:r>
              <a:rPr lang="ru-RU" sz="2200" b="1" dirty="0" err="1">
                <a:solidFill>
                  <a:prstClr val="black"/>
                </a:solidFill>
              </a:rPr>
              <a:t>реалізовувані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сьогодні</a:t>
            </a:r>
            <a:r>
              <a:rPr lang="ru-RU" sz="2200" dirty="0">
                <a:solidFill>
                  <a:prstClr val="black"/>
                </a:solidFill>
              </a:rPr>
              <a:t> в </a:t>
            </a:r>
            <a:r>
              <a:rPr lang="ru-RU" sz="2200" dirty="0" err="1">
                <a:solidFill>
                  <a:prstClr val="black"/>
                </a:solidFill>
              </a:rPr>
              <a:t>освітньому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процесі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закладів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загальної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середньої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освіти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b="1" dirty="0" err="1">
                <a:solidFill>
                  <a:srgbClr val="FF0000"/>
                </a:solidFill>
              </a:rPr>
              <a:t>побудовані</a:t>
            </a:r>
            <a:r>
              <a:rPr lang="ru-RU" sz="2200" b="1" dirty="0">
                <a:solidFill>
                  <a:srgbClr val="FF0000"/>
                </a:solidFill>
              </a:rPr>
              <a:t> на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b="1" dirty="0">
                <a:solidFill>
                  <a:srgbClr val="FF0000"/>
                </a:solidFill>
              </a:rPr>
              <a:t>засадах </a:t>
            </a:r>
            <a:r>
              <a:rPr lang="ru-RU" sz="2200" b="1" i="1" dirty="0" err="1">
                <a:solidFill>
                  <a:srgbClr val="FF0000"/>
                </a:solidFill>
              </a:rPr>
              <a:t>інтегративно-діяльнісної</a:t>
            </a:r>
            <a:r>
              <a:rPr lang="ru-RU" sz="2200" b="1" i="1" dirty="0">
                <a:solidFill>
                  <a:srgbClr val="FF0000"/>
                </a:solidFill>
              </a:rPr>
              <a:t> </a:t>
            </a:r>
            <a:r>
              <a:rPr lang="ru-RU" sz="2200" b="1" i="1" dirty="0" err="1">
                <a:solidFill>
                  <a:srgbClr val="FF0000"/>
                </a:solidFill>
              </a:rPr>
              <a:t>педагогіки</a:t>
            </a:r>
            <a:r>
              <a:rPr lang="ru-RU" sz="2200" b="1" i="1" dirty="0">
                <a:solidFill>
                  <a:prstClr val="black"/>
                </a:solidFill>
              </a:rPr>
              <a:t>. </a:t>
            </a:r>
            <a:r>
              <a:rPr lang="ru-RU" sz="2200" b="1" dirty="0">
                <a:solidFill>
                  <a:prstClr val="black"/>
                </a:solidFill>
              </a:rPr>
              <a:t>У </a:t>
            </a:r>
            <a:r>
              <a:rPr lang="ru-RU" sz="2200" b="1" dirty="0" err="1">
                <a:solidFill>
                  <a:prstClr val="black"/>
                </a:solidFill>
              </a:rPr>
              <a:t>ній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ru-RU" sz="2200" b="1" dirty="0" err="1">
                <a:solidFill>
                  <a:prstClr val="black"/>
                </a:solidFill>
              </a:rPr>
              <a:t>реалізовані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інтегративна</a:t>
            </a:r>
            <a:r>
              <a:rPr lang="ru-RU" sz="2200" dirty="0">
                <a:solidFill>
                  <a:prstClr val="black"/>
                </a:solidFill>
              </a:rPr>
              <a:t> і </a:t>
            </a:r>
            <a:r>
              <a:rPr lang="ru-RU" sz="2200" b="1" i="1" dirty="0" err="1">
                <a:solidFill>
                  <a:srgbClr val="FF0000"/>
                </a:solidFill>
              </a:rPr>
              <a:t>діяльнісна</a:t>
            </a:r>
            <a:r>
              <a:rPr lang="ru-RU" sz="2200" b="1" i="1" dirty="0">
                <a:solidFill>
                  <a:srgbClr val="FF0000"/>
                </a:solidFill>
              </a:rPr>
              <a:t> </a:t>
            </a:r>
            <a:r>
              <a:rPr lang="ru-RU" sz="2200" b="1" i="1" dirty="0" err="1">
                <a:solidFill>
                  <a:srgbClr val="FF0000"/>
                </a:solidFill>
              </a:rPr>
              <a:t>технології</a:t>
            </a:r>
            <a:r>
              <a:rPr lang="ru-RU" sz="2200" b="1" i="1" dirty="0">
                <a:solidFill>
                  <a:srgbClr val="FF0000"/>
                </a:solidFill>
              </a:rPr>
              <a:t> </a:t>
            </a:r>
            <a:r>
              <a:rPr lang="ru-RU" sz="2200" b="1" i="1" dirty="0" err="1">
                <a:solidFill>
                  <a:srgbClr val="FF0000"/>
                </a:solidFill>
              </a:rPr>
              <a:t>навчання</a:t>
            </a:r>
            <a:r>
              <a:rPr lang="ru-RU" sz="2200" b="1" i="1" dirty="0">
                <a:solidFill>
                  <a:srgbClr val="FF0000"/>
                </a:solidFill>
              </a:rPr>
              <a:t>. </a:t>
            </a:r>
            <a:r>
              <a:rPr lang="ru-RU" sz="2200" dirty="0" err="1">
                <a:solidFill>
                  <a:prstClr val="black"/>
                </a:solidFill>
              </a:rPr>
              <a:t>Ці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технології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відображають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тенденції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розвитку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сучасного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суспільства</a:t>
            </a:r>
            <a:r>
              <a:rPr lang="ru-RU" sz="2200" dirty="0">
                <a:solidFill>
                  <a:srgbClr val="0070C0"/>
                </a:solidFill>
              </a:rPr>
              <a:t> як </a:t>
            </a:r>
            <a:r>
              <a:rPr lang="ru-RU" sz="2200" dirty="0" err="1">
                <a:solidFill>
                  <a:srgbClr val="0070C0"/>
                </a:solidFill>
              </a:rPr>
              <a:t>найбільш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затребувані</a:t>
            </a:r>
            <a:r>
              <a:rPr lang="ru-RU" sz="2200" dirty="0">
                <a:solidFill>
                  <a:srgbClr val="0070C0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sz="2200" dirty="0" err="1">
                <a:solidFill>
                  <a:srgbClr val="00B050"/>
                </a:solidFill>
              </a:rPr>
              <a:t>Інтегративна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технологія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навчання</a:t>
            </a:r>
            <a:r>
              <a:rPr lang="ru-RU" sz="2200" dirty="0">
                <a:solidFill>
                  <a:srgbClr val="00B050"/>
                </a:solidFill>
              </a:rPr>
              <a:t>, яка </a:t>
            </a:r>
            <a:r>
              <a:rPr lang="ru-RU" sz="2200" dirty="0" err="1">
                <a:solidFill>
                  <a:srgbClr val="00B050"/>
                </a:solidFill>
              </a:rPr>
              <a:t>передбачає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поєднання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окремого</a:t>
            </a:r>
            <a:r>
              <a:rPr lang="ru-RU" sz="2200" dirty="0">
                <a:solidFill>
                  <a:srgbClr val="00B050"/>
                </a:solidFill>
              </a:rPr>
              <a:t> в </a:t>
            </a:r>
            <a:r>
              <a:rPr lang="ru-RU" sz="2200" dirty="0" err="1">
                <a:solidFill>
                  <a:srgbClr val="00B050"/>
                </a:solidFill>
              </a:rPr>
              <a:t>гармонійне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ціле</a:t>
            </a:r>
            <a:r>
              <a:rPr lang="ru-RU" sz="2200" dirty="0">
                <a:solidFill>
                  <a:srgbClr val="00B050"/>
                </a:solidFill>
              </a:rPr>
              <a:t>, </a:t>
            </a:r>
            <a:r>
              <a:rPr lang="ru-RU" sz="2200" dirty="0" err="1">
                <a:solidFill>
                  <a:srgbClr val="00B050"/>
                </a:solidFill>
              </a:rPr>
              <a:t>сприяє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оновленню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поглядів</a:t>
            </a:r>
            <a:r>
              <a:rPr lang="ru-RU" sz="2200" dirty="0">
                <a:solidFill>
                  <a:srgbClr val="00B050"/>
                </a:solidFill>
              </a:rPr>
              <a:t> на </a:t>
            </a:r>
            <a:r>
              <a:rPr lang="ru-RU" sz="2200" dirty="0" err="1">
                <a:solidFill>
                  <a:srgbClr val="00B050"/>
                </a:solidFill>
              </a:rPr>
              <a:t>принципи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освіти</a:t>
            </a:r>
            <a:r>
              <a:rPr lang="ru-RU" sz="2200" dirty="0">
                <a:solidFill>
                  <a:srgbClr val="00B050"/>
                </a:solidFill>
              </a:rPr>
              <a:t> і </a:t>
            </a:r>
            <a:r>
              <a:rPr lang="ru-RU" sz="2200" dirty="0" err="1">
                <a:solidFill>
                  <a:srgbClr val="00B050"/>
                </a:solidFill>
              </a:rPr>
              <a:t>їх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реалізації</a:t>
            </a:r>
            <a:r>
              <a:rPr lang="ru-RU" sz="2200" dirty="0">
                <a:solidFill>
                  <a:srgbClr val="00B050"/>
                </a:solidFill>
              </a:rPr>
              <a:t> в </a:t>
            </a:r>
            <a:r>
              <a:rPr lang="ru-RU" sz="2200" dirty="0" err="1">
                <a:solidFill>
                  <a:srgbClr val="00B050"/>
                </a:solidFill>
              </a:rPr>
              <a:t>сучасному</a:t>
            </a:r>
            <a:r>
              <a:rPr lang="ru-RU" sz="2200" dirty="0">
                <a:solidFill>
                  <a:srgbClr val="00B050"/>
                </a:solidFill>
              </a:rPr>
              <a:t> </a:t>
            </a:r>
            <a:r>
              <a:rPr lang="ru-RU" sz="2200" dirty="0" err="1">
                <a:solidFill>
                  <a:srgbClr val="00B050"/>
                </a:solidFill>
              </a:rPr>
              <a:t>розумінні</a:t>
            </a:r>
            <a:r>
              <a:rPr lang="ru-RU" sz="2200" dirty="0">
                <a:solidFill>
                  <a:srgbClr val="00B050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sz="2200" dirty="0" err="1">
                <a:solidFill>
                  <a:srgbClr val="993366"/>
                </a:solidFill>
              </a:rPr>
              <a:t>Формування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розвиненої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особистості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потребує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розроблення</a:t>
            </a:r>
            <a:r>
              <a:rPr lang="ru-RU" sz="2200" dirty="0">
                <a:solidFill>
                  <a:srgbClr val="993366"/>
                </a:solidFill>
              </a:rPr>
              <a:t> та </a:t>
            </a:r>
            <a:r>
              <a:rPr lang="ru-RU" sz="2200" dirty="0" err="1">
                <a:solidFill>
                  <a:srgbClr val="993366"/>
                </a:solidFill>
              </a:rPr>
              <a:t>використання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дедалі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ефективніших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розвивальних</a:t>
            </a:r>
            <a:r>
              <a:rPr lang="ru-RU" sz="2200" dirty="0">
                <a:solidFill>
                  <a:srgbClr val="993366"/>
                </a:solidFill>
              </a:rPr>
              <a:t> </a:t>
            </a:r>
            <a:r>
              <a:rPr lang="ru-RU" sz="2200" dirty="0" err="1">
                <a:solidFill>
                  <a:srgbClr val="993366"/>
                </a:solidFill>
              </a:rPr>
              <a:t>технологій</a:t>
            </a:r>
            <a:r>
              <a:rPr lang="ru-RU" sz="2200" dirty="0">
                <a:solidFill>
                  <a:srgbClr val="993366"/>
                </a:solidFill>
              </a:rPr>
              <a:t>. </a:t>
            </a:r>
            <a:r>
              <a:rPr lang="ru-RU" sz="2200" b="1" dirty="0" err="1">
                <a:solidFill>
                  <a:srgbClr val="993366"/>
                </a:solidFill>
              </a:rPr>
              <a:t>Теоретичні</a:t>
            </a:r>
            <a:r>
              <a:rPr lang="ru-RU" sz="2200" b="1" dirty="0">
                <a:solidFill>
                  <a:srgbClr val="993366"/>
                </a:solidFill>
              </a:rPr>
              <a:t> й </a:t>
            </a:r>
            <a:r>
              <a:rPr lang="ru-RU" sz="2200" b="1" dirty="0" err="1">
                <a:solidFill>
                  <a:srgbClr val="993366"/>
                </a:solidFill>
              </a:rPr>
              <a:t>експериментальні</a:t>
            </a:r>
            <a:r>
              <a:rPr lang="ru-RU" sz="2200" b="1" dirty="0">
                <a:solidFill>
                  <a:srgbClr val="993366"/>
                </a:solidFill>
              </a:rPr>
              <a:t> </a:t>
            </a:r>
            <a:r>
              <a:rPr lang="ru-RU" sz="2200" b="1" dirty="0" err="1">
                <a:solidFill>
                  <a:srgbClr val="993366"/>
                </a:solidFill>
              </a:rPr>
              <a:t>дослідження</a:t>
            </a:r>
            <a:r>
              <a:rPr lang="ru-RU" sz="2200" b="1" dirty="0">
                <a:solidFill>
                  <a:srgbClr val="993366"/>
                </a:solidFill>
              </a:rPr>
              <a:t> довели </a:t>
            </a:r>
            <a:r>
              <a:rPr lang="ru-RU" sz="2200" b="1" i="1" dirty="0" err="1">
                <a:solidFill>
                  <a:srgbClr val="993366"/>
                </a:solidFill>
              </a:rPr>
              <a:t>високу</a:t>
            </a:r>
            <a:r>
              <a:rPr lang="ru-RU" sz="2200" b="1" i="1" dirty="0">
                <a:solidFill>
                  <a:srgbClr val="993366"/>
                </a:solidFill>
              </a:rPr>
              <a:t> </a:t>
            </a:r>
            <a:r>
              <a:rPr lang="ru-RU" sz="2200" b="1" i="1" dirty="0" err="1">
                <a:solidFill>
                  <a:srgbClr val="993366"/>
                </a:solidFill>
              </a:rPr>
              <a:t>результативність</a:t>
            </a:r>
            <a:r>
              <a:rPr lang="ru-RU" sz="2200" b="1" i="1" dirty="0">
                <a:solidFill>
                  <a:srgbClr val="993366"/>
                </a:solidFill>
              </a:rPr>
              <a:t> </a:t>
            </a:r>
            <a:r>
              <a:rPr lang="ru-RU" sz="2800" b="1" i="1" dirty="0" err="1">
                <a:solidFill>
                  <a:srgbClr val="993366"/>
                </a:solidFill>
              </a:rPr>
              <a:t>діяльнісної</a:t>
            </a:r>
            <a:r>
              <a:rPr lang="ru-RU" sz="2800" b="1" i="1" dirty="0">
                <a:solidFill>
                  <a:srgbClr val="993366"/>
                </a:solidFill>
              </a:rPr>
              <a:t> </a:t>
            </a:r>
            <a:r>
              <a:rPr lang="ru-RU" sz="2800" b="1" i="1" dirty="0" err="1">
                <a:solidFill>
                  <a:srgbClr val="993366"/>
                </a:solidFill>
              </a:rPr>
              <a:t>технологі</a:t>
            </a:r>
            <a:r>
              <a:rPr lang="ru-RU" sz="2600" b="1" i="1" dirty="0" err="1">
                <a:solidFill>
                  <a:srgbClr val="993366"/>
                </a:solidFill>
              </a:rPr>
              <a:t>ї</a:t>
            </a:r>
            <a:r>
              <a:rPr lang="ru-RU" sz="2200" b="1" i="1" dirty="0">
                <a:solidFill>
                  <a:srgbClr val="993366"/>
                </a:solidFill>
              </a:rPr>
              <a:t> </a:t>
            </a:r>
            <a:r>
              <a:rPr lang="ru-RU" sz="2200" b="1" dirty="0" err="1">
                <a:solidFill>
                  <a:srgbClr val="993366"/>
                </a:solidFill>
              </a:rPr>
              <a:t>навчання</a:t>
            </a:r>
            <a:r>
              <a:rPr lang="ru-RU" sz="2200" b="1" dirty="0">
                <a:solidFill>
                  <a:srgbClr val="993366"/>
                </a:solidFill>
              </a:rPr>
              <a:t> у </a:t>
            </a:r>
            <a:r>
              <a:rPr lang="ru-RU" sz="2200" b="1" dirty="0" err="1">
                <a:solidFill>
                  <a:srgbClr val="993366"/>
                </a:solidFill>
              </a:rPr>
              <a:t>процесі</a:t>
            </a:r>
            <a:r>
              <a:rPr lang="ru-RU" sz="2200" b="1" dirty="0">
                <a:solidFill>
                  <a:srgbClr val="993366"/>
                </a:solidFill>
              </a:rPr>
              <a:t> </a:t>
            </a:r>
            <a:r>
              <a:rPr lang="ru-RU" sz="2200" b="1" dirty="0" err="1">
                <a:solidFill>
                  <a:srgbClr val="993366"/>
                </a:solidFill>
              </a:rPr>
              <a:t>розвитку</a:t>
            </a:r>
            <a:r>
              <a:rPr lang="ru-RU" sz="2200" b="1" dirty="0">
                <a:solidFill>
                  <a:srgbClr val="993366"/>
                </a:solidFill>
              </a:rPr>
              <a:t> </a:t>
            </a:r>
            <a:r>
              <a:rPr lang="ru-RU" sz="2200" b="1" dirty="0" err="1">
                <a:solidFill>
                  <a:srgbClr val="993366"/>
                </a:solidFill>
              </a:rPr>
              <a:t>учнів</a:t>
            </a:r>
            <a:r>
              <a:rPr lang="ru-RU" sz="2200" b="1" dirty="0">
                <a:solidFill>
                  <a:srgbClr val="993366"/>
                </a:solidFill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75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FF0000"/>
                </a:solidFill>
              </a:rPr>
              <a:t>Розвивальний</a:t>
            </a:r>
            <a:r>
              <a:rPr lang="ru-RU" sz="3200" b="1" dirty="0">
                <a:solidFill>
                  <a:srgbClr val="FF0000"/>
                </a:solidFill>
              </a:rPr>
              <a:t> характер </a:t>
            </a:r>
            <a:r>
              <a:rPr lang="ru-RU" sz="3200" b="1" dirty="0" err="1">
                <a:solidFill>
                  <a:srgbClr val="FF0000"/>
                </a:solidFill>
              </a:rPr>
              <a:t>навчальної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діяльності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пов’язаний</a:t>
            </a:r>
            <a:r>
              <a:rPr lang="ru-RU" dirty="0" smtClean="0"/>
              <a:t> з </a:t>
            </a:r>
            <a:r>
              <a:rPr lang="ru-RU" dirty="0" err="1" smtClean="0"/>
              <a:t>тим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діяльність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будується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smtClean="0"/>
              <a:t>шляхом </a:t>
            </a:r>
            <a:r>
              <a:rPr lang="ru-RU" dirty="0" err="1" smtClean="0"/>
              <a:t>сходження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абстрактного до конкретного, </a:t>
            </a:r>
            <a:r>
              <a:rPr lang="ru-RU" b="1" dirty="0" err="1" smtClean="0">
                <a:solidFill>
                  <a:srgbClr val="FF0000"/>
                </a:solidFill>
              </a:rPr>
              <a:t>від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b="1" dirty="0" smtClean="0">
                <a:solidFill>
                  <a:srgbClr val="FF0000"/>
                </a:solidFill>
              </a:rPr>
              <a:t> до </a:t>
            </a:r>
            <a:r>
              <a:rPr lang="ru-RU" b="1" dirty="0" err="1" smtClean="0">
                <a:solidFill>
                  <a:srgbClr val="FF0000"/>
                </a:solidFill>
              </a:rPr>
              <a:t>часткового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> </a:t>
            </a:r>
            <a:r>
              <a:rPr lang="ru-RU" dirty="0" err="1" smtClean="0"/>
              <a:t>Діяльнісний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підхід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дає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змогу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організувати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творчу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діяльність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учнів</a:t>
            </a:r>
            <a:r>
              <a:rPr lang="ru-RU" dirty="0" smtClean="0"/>
              <a:t> у межах кожного </a:t>
            </a:r>
            <a:r>
              <a:rPr lang="ru-RU" dirty="0" err="1" smtClean="0"/>
              <a:t>навчального</a:t>
            </a:r>
            <a:r>
              <a:rPr lang="ru-RU" dirty="0" smtClean="0"/>
              <a:t> предмета: </a:t>
            </a:r>
            <a:r>
              <a:rPr lang="ru-RU" b="1" i="1" dirty="0" err="1" smtClean="0">
                <a:solidFill>
                  <a:srgbClr val="FF0000"/>
                </a:solidFill>
              </a:rPr>
              <a:t>спостереження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дослідження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самостійний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пошук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інформації</a:t>
            </a:r>
            <a:r>
              <a:rPr lang="ru-RU" b="1" i="1" dirty="0" smtClean="0">
                <a:solidFill>
                  <a:srgbClr val="FF0000"/>
                </a:solidFill>
              </a:rPr>
              <a:t>; </a:t>
            </a:r>
            <a:r>
              <a:rPr lang="ru-RU" b="1" i="1" dirty="0" err="1" smtClean="0">
                <a:solidFill>
                  <a:srgbClr val="FF0000"/>
                </a:solidFill>
              </a:rPr>
              <a:t>спеціальні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вправи</a:t>
            </a:r>
            <a:r>
              <a:rPr lang="ru-RU" b="1" i="1" dirty="0" smtClean="0">
                <a:solidFill>
                  <a:srgbClr val="FF0000"/>
                </a:solidFill>
              </a:rPr>
              <a:t> на </a:t>
            </a:r>
            <a:r>
              <a:rPr lang="ru-RU" b="1" i="1" dirty="0" err="1" smtClean="0">
                <a:solidFill>
                  <a:srgbClr val="FF0000"/>
                </a:solidFill>
              </a:rPr>
              <a:t>розвиток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уяви</a:t>
            </a:r>
            <a:r>
              <a:rPr lang="ru-RU" b="1" i="1" dirty="0" smtClean="0">
                <a:solidFill>
                  <a:srgbClr val="FF0000"/>
                </a:solidFill>
              </a:rPr>
              <a:t> та </a:t>
            </a:r>
            <a:r>
              <a:rPr lang="ru-RU" b="1" i="1" dirty="0" err="1" smtClean="0">
                <a:solidFill>
                  <a:srgbClr val="FF0000"/>
                </a:solidFill>
              </a:rPr>
              <a:t>літературної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творчості</a:t>
            </a:r>
            <a:r>
              <a:rPr lang="ru-RU" b="1" i="1" dirty="0" smtClean="0">
                <a:solidFill>
                  <a:srgbClr val="FF0000"/>
                </a:solidFill>
              </a:rPr>
              <a:t> (</a:t>
            </a:r>
            <a:r>
              <a:rPr lang="ru-RU" b="1" i="1" dirty="0" err="1" smtClean="0">
                <a:solidFill>
                  <a:srgbClr val="FF0000"/>
                </a:solidFill>
              </a:rPr>
              <a:t>складання</a:t>
            </a:r>
            <a:r>
              <a:rPr lang="ru-RU" b="1" i="1" dirty="0" smtClean="0">
                <a:solidFill>
                  <a:srgbClr val="FF0000"/>
                </a:solidFill>
              </a:rPr>
              <a:t> невеликих </a:t>
            </a:r>
            <a:r>
              <a:rPr lang="ru-RU" b="1" i="1" dirty="0" err="1" smtClean="0">
                <a:solidFill>
                  <a:srgbClr val="FF0000"/>
                </a:solidFill>
              </a:rPr>
              <a:t>казок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оповідань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поетичні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вправи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інші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вправи</a:t>
            </a:r>
            <a:r>
              <a:rPr lang="ru-RU" b="1" i="1" dirty="0" smtClean="0">
                <a:solidFill>
                  <a:srgbClr val="FF0000"/>
                </a:solidFill>
              </a:rPr>
              <a:t> з </a:t>
            </a:r>
            <a:r>
              <a:rPr lang="ru-RU" b="1" i="1" dirty="0" err="1" smtClean="0">
                <a:solidFill>
                  <a:srgbClr val="FF0000"/>
                </a:solidFill>
              </a:rPr>
              <a:t>розвитку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мовлення</a:t>
            </a:r>
            <a:r>
              <a:rPr lang="ru-RU" b="1" i="1" dirty="0" smtClean="0">
                <a:solidFill>
                  <a:srgbClr val="FF0000"/>
                </a:solidFill>
              </a:rPr>
              <a:t>); </a:t>
            </a:r>
            <a:r>
              <a:rPr lang="ru-RU" b="1" i="1" dirty="0" err="1" smtClean="0">
                <a:solidFill>
                  <a:srgbClr val="FF0000"/>
                </a:solidFill>
              </a:rPr>
              <a:t>вправи</a:t>
            </a:r>
            <a:r>
              <a:rPr lang="ru-RU" b="1" i="1" dirty="0" smtClean="0">
                <a:solidFill>
                  <a:srgbClr val="FF0000"/>
                </a:solidFill>
              </a:rPr>
              <a:t> з </a:t>
            </a:r>
            <a:r>
              <a:rPr lang="ru-RU" b="1" i="1" dirty="0" err="1" smtClean="0">
                <a:solidFill>
                  <a:srgbClr val="FF0000"/>
                </a:solidFill>
              </a:rPr>
              <a:t>моделювання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/>
              <a:t>тощо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300" dirty="0" err="1" smtClean="0"/>
              <a:t>Діяльнісна</a:t>
            </a:r>
            <a:r>
              <a:rPr lang="ru-RU" sz="2300" dirty="0" smtClean="0"/>
              <a:t> </a:t>
            </a:r>
            <a:r>
              <a:rPr lang="ru-RU" sz="2300" dirty="0" err="1" smtClean="0"/>
              <a:t>технологія</a:t>
            </a:r>
            <a:r>
              <a:rPr lang="ru-RU" sz="2300" dirty="0" smtClean="0"/>
              <a:t> в </a:t>
            </a:r>
            <a:r>
              <a:rPr lang="ru-RU" sz="2300" dirty="0" err="1" smtClean="0"/>
              <a:t>навчанні</a:t>
            </a:r>
            <a:r>
              <a:rPr lang="ru-RU" sz="2300" dirty="0" smtClean="0"/>
              <a:t> та </a:t>
            </a:r>
            <a:r>
              <a:rPr lang="ru-RU" sz="2300" dirty="0" err="1" smtClean="0"/>
              <a:t>вихованні</a:t>
            </a:r>
            <a:r>
              <a:rPr lang="ru-RU" sz="2300" dirty="0" smtClean="0"/>
              <a:t> </a:t>
            </a:r>
            <a:r>
              <a:rPr lang="ru-RU" sz="2300" dirty="0" err="1" smtClean="0"/>
              <a:t>тісно</a:t>
            </a:r>
            <a:r>
              <a:rPr lang="ru-RU" sz="2300" dirty="0" smtClean="0"/>
              <a:t> </a:t>
            </a:r>
            <a:r>
              <a:rPr lang="ru-RU" sz="2300" dirty="0" err="1" smtClean="0"/>
              <a:t>пов’язана</a:t>
            </a:r>
            <a:r>
              <a:rPr lang="ru-RU" sz="2300" dirty="0" smtClean="0"/>
              <a:t> з </a:t>
            </a:r>
            <a:r>
              <a:rPr lang="ru-RU" sz="2300" dirty="0" err="1" smtClean="0"/>
              <a:t>інтегративною</a:t>
            </a:r>
            <a:r>
              <a:rPr lang="ru-RU" sz="2300" dirty="0" smtClean="0"/>
              <a:t> </a:t>
            </a:r>
            <a:r>
              <a:rPr lang="ru-RU" sz="2300" dirty="0" err="1" smtClean="0"/>
              <a:t>технологією</a:t>
            </a:r>
            <a:r>
              <a:rPr lang="ru-RU" sz="2300" dirty="0" smtClean="0"/>
              <a:t>, за </a:t>
            </a:r>
            <a:r>
              <a:rPr lang="ru-RU" sz="2300" dirty="0" err="1" smtClean="0"/>
              <a:t>допомогою</a:t>
            </a:r>
            <a:r>
              <a:rPr lang="ru-RU" sz="2300" dirty="0" smtClean="0"/>
              <a:t> </a:t>
            </a:r>
            <a:r>
              <a:rPr lang="ru-RU" sz="2300" dirty="0" err="1" smtClean="0"/>
              <a:t>якої</a:t>
            </a:r>
            <a:r>
              <a:rPr lang="ru-RU" sz="2300" dirty="0" smtClean="0"/>
              <a:t> в </a:t>
            </a:r>
            <a:r>
              <a:rPr lang="ru-RU" sz="2300" dirty="0" err="1" smtClean="0"/>
              <a:t>дитини</a:t>
            </a:r>
            <a:r>
              <a:rPr lang="ru-RU" sz="2300" dirty="0" smtClean="0"/>
              <a:t> </a:t>
            </a:r>
            <a:r>
              <a:rPr lang="ru-RU" sz="2300" dirty="0" err="1" smtClean="0"/>
              <a:t>формується</a:t>
            </a:r>
            <a:r>
              <a:rPr lang="ru-RU" sz="2300" dirty="0" smtClean="0"/>
              <a:t> </a:t>
            </a:r>
            <a:r>
              <a:rPr lang="ru-RU" sz="2300" dirty="0" err="1" smtClean="0"/>
              <a:t>цілісна</a:t>
            </a:r>
            <a:r>
              <a:rPr lang="ru-RU" sz="2300" dirty="0" smtClean="0"/>
              <a:t> картина </a:t>
            </a:r>
            <a:r>
              <a:rPr lang="ru-RU" sz="2300" dirty="0" err="1" smtClean="0"/>
              <a:t>світу</a:t>
            </a:r>
            <a:r>
              <a:rPr lang="ru-RU" sz="2300" dirty="0" smtClean="0"/>
              <a:t>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У </a:t>
            </a:r>
            <a:r>
              <a:rPr lang="ru-RU" sz="2800" dirty="0" err="1" smtClean="0">
                <a:solidFill>
                  <a:srgbClr val="0070C0"/>
                </a:solidFill>
              </a:rPr>
              <a:t>монографії</a:t>
            </a:r>
            <a:r>
              <a:rPr lang="ru-RU" sz="2800" dirty="0" smtClean="0">
                <a:solidFill>
                  <a:srgbClr val="0070C0"/>
                </a:solidFill>
              </a:rPr>
              <a:t>  </a:t>
            </a:r>
            <a:r>
              <a:rPr lang="ru-RU" sz="2800" dirty="0" err="1" smtClean="0">
                <a:solidFill>
                  <a:srgbClr val="0070C0"/>
                </a:solidFill>
              </a:rPr>
              <a:t>також</a:t>
            </a:r>
            <a:r>
              <a:rPr lang="ru-RU" sz="2800" dirty="0" smtClean="0">
                <a:solidFill>
                  <a:srgbClr val="0070C0"/>
                </a:solidFill>
              </a:rPr>
              <a:t> теоретично </a:t>
            </a:r>
            <a:r>
              <a:rPr lang="ru-RU" sz="2800" dirty="0" err="1" smtClean="0">
                <a:solidFill>
                  <a:srgbClr val="0070C0"/>
                </a:solidFill>
              </a:rPr>
              <a:t>обґрунтовано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інтегративну</a:t>
            </a:r>
            <a:r>
              <a:rPr lang="ru-RU" sz="2800" dirty="0" smtClean="0">
                <a:solidFill>
                  <a:srgbClr val="0070C0"/>
                </a:solidFill>
              </a:rPr>
              <a:t> і </a:t>
            </a:r>
            <a:r>
              <a:rPr lang="ru-RU" sz="2800" dirty="0" err="1" smtClean="0">
                <a:solidFill>
                  <a:srgbClr val="0070C0"/>
                </a:solidFill>
              </a:rPr>
              <a:t>діяльнісну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технології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навчання</a:t>
            </a:r>
            <a:r>
              <a:rPr lang="ru-RU" sz="2800" dirty="0" smtClean="0">
                <a:solidFill>
                  <a:srgbClr val="0070C0"/>
                </a:solidFill>
              </a:rPr>
              <a:t> у </a:t>
            </a:r>
            <a:r>
              <a:rPr lang="ru-RU" sz="2800" dirty="0" err="1" smtClean="0">
                <a:solidFill>
                  <a:srgbClr val="0070C0"/>
                </a:solidFill>
              </a:rPr>
              <a:t>педагогічному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процесі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сучасної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школи</a:t>
            </a:r>
            <a:r>
              <a:rPr lang="ru-RU" sz="2800" dirty="0" smtClean="0">
                <a:solidFill>
                  <a:srgbClr val="0070C0"/>
                </a:solidFill>
              </a:rPr>
              <a:t> у </a:t>
            </a:r>
            <a:r>
              <a:rPr lang="ru-RU" sz="2800" dirty="0" err="1" smtClean="0">
                <a:solidFill>
                  <a:srgbClr val="0070C0"/>
                </a:solidFill>
              </a:rPr>
              <a:t>процесі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впровадження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педагогічної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технології</a:t>
            </a:r>
            <a:r>
              <a:rPr lang="ru-RU" sz="2800" dirty="0" smtClean="0">
                <a:solidFill>
                  <a:srgbClr val="0070C0"/>
                </a:solidFill>
              </a:rPr>
              <a:t> «Росток».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81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Актуальність проблеми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Погляди </a:t>
            </a:r>
            <a:r>
              <a:rPr lang="ru-RU" dirty="0" err="1" smtClean="0">
                <a:solidFill>
                  <a:srgbClr val="0070C0"/>
                </a:solidFill>
              </a:rPr>
              <a:t>педагогів</a:t>
            </a:r>
            <a:r>
              <a:rPr lang="ru-RU" dirty="0" smtClean="0">
                <a:solidFill>
                  <a:srgbClr val="0070C0"/>
                </a:solidFill>
              </a:rPr>
              <a:t> на </a:t>
            </a:r>
            <a:r>
              <a:rPr lang="ru-RU" dirty="0" err="1" smtClean="0">
                <a:solidFill>
                  <a:srgbClr val="0070C0"/>
                </a:solidFill>
              </a:rPr>
              <a:t>розвиток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дітей</a:t>
            </a:r>
            <a:r>
              <a:rPr lang="ru-RU" dirty="0" smtClean="0">
                <a:solidFill>
                  <a:srgbClr val="0070C0"/>
                </a:solidFill>
              </a:rPr>
              <a:t> через </a:t>
            </a:r>
            <a:r>
              <a:rPr lang="ru-RU" dirty="0" err="1" smtClean="0">
                <a:solidFill>
                  <a:srgbClr val="0070C0"/>
                </a:solidFill>
              </a:rPr>
              <a:t>системну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організацію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їхньої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діяльності</a:t>
            </a:r>
            <a:r>
              <a:rPr lang="ru-RU" dirty="0" smtClean="0">
                <a:solidFill>
                  <a:srgbClr val="0070C0"/>
                </a:solidFill>
              </a:rPr>
              <a:t> є </a:t>
            </a:r>
            <a:r>
              <a:rPr lang="ru-RU" dirty="0" err="1" smtClean="0">
                <a:solidFill>
                  <a:srgbClr val="0070C0"/>
                </a:solidFill>
              </a:rPr>
              <a:t>сучасними</a:t>
            </a:r>
            <a:r>
              <a:rPr lang="ru-RU" dirty="0" smtClean="0">
                <a:solidFill>
                  <a:srgbClr val="0070C0"/>
                </a:solidFill>
              </a:rPr>
              <a:t> і </a:t>
            </a:r>
            <a:r>
              <a:rPr lang="ru-RU" dirty="0" err="1" smtClean="0">
                <a:solidFill>
                  <a:srgbClr val="0070C0"/>
                </a:solidFill>
              </a:rPr>
              <a:t>актуальними</a:t>
            </a:r>
            <a:r>
              <a:rPr lang="ru-RU" dirty="0" smtClean="0">
                <a:solidFill>
                  <a:srgbClr val="0070C0"/>
                </a:solidFill>
              </a:rPr>
              <a:t> для </a:t>
            </a:r>
            <a:r>
              <a:rPr lang="ru-RU" dirty="0" err="1" smtClean="0">
                <a:solidFill>
                  <a:srgbClr val="0070C0"/>
                </a:solidFill>
              </a:rPr>
              <a:t>сьогодення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Проблема </a:t>
            </a:r>
            <a:r>
              <a:rPr lang="ru-RU" dirty="0" err="1" smtClean="0">
                <a:solidFill>
                  <a:srgbClr val="00B050"/>
                </a:solidFill>
              </a:rPr>
              <a:t>дослідження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діяльнісного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підходу</a:t>
            </a:r>
            <a:r>
              <a:rPr lang="ru-RU" dirty="0" smtClean="0">
                <a:solidFill>
                  <a:srgbClr val="00B050"/>
                </a:solidFill>
              </a:rPr>
              <a:t> до </a:t>
            </a:r>
            <a:r>
              <a:rPr lang="ru-RU" dirty="0" err="1" smtClean="0">
                <a:solidFill>
                  <a:srgbClr val="00B050"/>
                </a:solidFill>
              </a:rPr>
              <a:t>розвитку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особистості</a:t>
            </a:r>
            <a:r>
              <a:rPr lang="ru-RU" dirty="0" smtClean="0">
                <a:solidFill>
                  <a:srgbClr val="00B050"/>
                </a:solidFill>
              </a:rPr>
              <a:t>, </a:t>
            </a:r>
            <a:r>
              <a:rPr lang="ru-RU" dirty="0" err="1" smtClean="0">
                <a:solidFill>
                  <a:srgbClr val="00B050"/>
                </a:solidFill>
              </a:rPr>
              <a:t>його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теоретичних</a:t>
            </a:r>
            <a:r>
              <a:rPr lang="ru-RU" dirty="0" smtClean="0">
                <a:solidFill>
                  <a:srgbClr val="00B050"/>
                </a:solidFill>
              </a:rPr>
              <a:t> та </a:t>
            </a:r>
            <a:r>
              <a:rPr lang="ru-RU" dirty="0" err="1" smtClean="0">
                <a:solidFill>
                  <a:srgbClr val="00B050"/>
                </a:solidFill>
              </a:rPr>
              <a:t>практичних</a:t>
            </a:r>
            <a:r>
              <a:rPr lang="ru-RU" dirty="0" smtClean="0">
                <a:solidFill>
                  <a:srgbClr val="00B050"/>
                </a:solidFill>
              </a:rPr>
              <a:t> засад є </a:t>
            </a:r>
            <a:r>
              <a:rPr lang="ru-RU" dirty="0" err="1" smtClean="0">
                <a:solidFill>
                  <a:srgbClr val="00B050"/>
                </a:solidFill>
              </a:rPr>
              <a:t>сьогодні</a:t>
            </a:r>
            <a:r>
              <a:rPr lang="ru-RU" dirty="0" smtClean="0">
                <a:solidFill>
                  <a:srgbClr val="00B050"/>
                </a:solidFill>
              </a:rPr>
              <a:t> актуальною і </a:t>
            </a:r>
            <a:r>
              <a:rPr lang="ru-RU" dirty="0" err="1" smtClean="0">
                <a:solidFill>
                  <a:srgbClr val="00B050"/>
                </a:solidFill>
              </a:rPr>
              <a:t>базується</a:t>
            </a:r>
            <a:r>
              <a:rPr lang="ru-RU" dirty="0" smtClean="0">
                <a:solidFill>
                  <a:srgbClr val="00B050"/>
                </a:solidFill>
              </a:rPr>
              <a:t> на принципах </a:t>
            </a:r>
            <a:r>
              <a:rPr lang="ru-RU" dirty="0" err="1" smtClean="0">
                <a:solidFill>
                  <a:srgbClr val="00B050"/>
                </a:solidFill>
              </a:rPr>
              <a:t>пріоритету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розвивального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навчання</a:t>
            </a:r>
            <a:r>
              <a:rPr lang="ru-RU" dirty="0" smtClean="0">
                <a:solidFill>
                  <a:srgbClr val="00B050"/>
                </a:solidFill>
              </a:rPr>
              <a:t> й </a:t>
            </a:r>
            <a:r>
              <a:rPr lang="ru-RU" dirty="0" err="1" smtClean="0">
                <a:solidFill>
                  <a:srgbClr val="00B050"/>
                </a:solidFill>
              </a:rPr>
              <a:t>виховання</a:t>
            </a:r>
            <a:r>
              <a:rPr lang="ru-RU" dirty="0" smtClean="0">
                <a:solidFill>
                  <a:srgbClr val="00B050"/>
                </a:solidFill>
              </a:rPr>
              <a:t> та </a:t>
            </a:r>
            <a:r>
              <a:rPr lang="ru-RU" dirty="0" err="1" smtClean="0">
                <a:solidFill>
                  <a:srgbClr val="00B050"/>
                </a:solidFill>
              </a:rPr>
              <a:t>гуманізації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передбачає</a:t>
            </a:r>
            <a:r>
              <a:rPr lang="ru-RU" dirty="0" smtClean="0"/>
              <a:t> поворот </a:t>
            </a:r>
            <a:r>
              <a:rPr lang="ru-RU" dirty="0" err="1" smtClean="0"/>
              <a:t>освіти</a:t>
            </a:r>
            <a:r>
              <a:rPr lang="ru-RU" dirty="0" smtClean="0"/>
              <a:t> до </a:t>
            </a:r>
            <a:r>
              <a:rPr lang="ru-RU" dirty="0" err="1" smtClean="0"/>
              <a:t>особистості</a:t>
            </a:r>
            <a:r>
              <a:rPr lang="ru-RU" dirty="0" smtClean="0"/>
              <a:t> </a:t>
            </a:r>
            <a:r>
              <a:rPr lang="ru-RU" dirty="0" err="1" smtClean="0"/>
              <a:t>учня</a:t>
            </a:r>
            <a:r>
              <a:rPr lang="ru-RU" dirty="0" smtClean="0"/>
              <a:t>, </a:t>
            </a:r>
            <a:r>
              <a:rPr lang="ru-RU" dirty="0" err="1" smtClean="0"/>
              <a:t>забезпечення</a:t>
            </a:r>
            <a:r>
              <a:rPr lang="ru-RU" dirty="0" smtClean="0"/>
              <a:t> максимально </a:t>
            </a:r>
            <a:r>
              <a:rPr lang="ru-RU" dirty="0" err="1" smtClean="0"/>
              <a:t>сприятливих</a:t>
            </a:r>
            <a:r>
              <a:rPr lang="ru-RU" dirty="0" smtClean="0"/>
              <a:t> умов для </a:t>
            </a:r>
            <a:r>
              <a:rPr lang="ru-RU" dirty="0" err="1" smtClean="0"/>
              <a:t>виявлення</a:t>
            </a:r>
            <a:r>
              <a:rPr lang="ru-RU" dirty="0" smtClean="0"/>
              <a:t> й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задатків</a:t>
            </a:r>
            <a:r>
              <a:rPr lang="ru-RU" dirty="0" smtClean="0"/>
              <a:t> та </a:t>
            </a:r>
            <a:r>
              <a:rPr lang="ru-RU" dirty="0" err="1" smtClean="0"/>
              <a:t>здібностей</a:t>
            </a:r>
            <a:r>
              <a:rPr lang="ru-RU" dirty="0" smtClean="0"/>
              <a:t> через </a:t>
            </a:r>
            <a:r>
              <a:rPr lang="ru-RU" dirty="0" err="1" smtClean="0"/>
              <a:t>прийняття</a:t>
            </a:r>
            <a:r>
              <a:rPr lang="ru-RU" dirty="0" smtClean="0"/>
              <a:t> </a:t>
            </a:r>
            <a:r>
              <a:rPr lang="ru-RU" dirty="0" err="1" smtClean="0"/>
              <a:t>особистісних</a:t>
            </a:r>
            <a:r>
              <a:rPr lang="ru-RU" dirty="0" smtClean="0"/>
              <a:t> </a:t>
            </a:r>
            <a:r>
              <a:rPr lang="ru-RU" dirty="0" err="1" smtClean="0"/>
              <a:t>цілей</a:t>
            </a:r>
            <a:r>
              <a:rPr lang="ru-RU" dirty="0" smtClean="0"/>
              <a:t> та </a:t>
            </a:r>
            <a:r>
              <a:rPr lang="ru-RU" dirty="0" err="1" smtClean="0"/>
              <a:t>запитів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50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Значення творчості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 smtClean="0"/>
              <a:t>Заняття</a:t>
            </a:r>
            <a:r>
              <a:rPr lang="ru-RU" dirty="0" smtClean="0"/>
              <a:t> </a:t>
            </a:r>
            <a:r>
              <a:rPr lang="ru-RU" dirty="0" err="1" smtClean="0"/>
              <a:t>мистецтвом</a:t>
            </a:r>
            <a:r>
              <a:rPr lang="ru-RU" dirty="0" smtClean="0"/>
              <a:t> (</a:t>
            </a:r>
            <a:r>
              <a:rPr lang="ru-RU" dirty="0" err="1" smtClean="0"/>
              <a:t>живопис</a:t>
            </a:r>
            <a:r>
              <a:rPr lang="ru-RU" dirty="0" smtClean="0"/>
              <a:t>, </a:t>
            </a:r>
            <a:r>
              <a:rPr lang="ru-RU" dirty="0" err="1" smtClean="0"/>
              <a:t>ліплення</a:t>
            </a:r>
            <a:r>
              <a:rPr lang="ru-RU" dirty="0" smtClean="0"/>
              <a:t>, </a:t>
            </a:r>
            <a:r>
              <a:rPr lang="ru-RU" dirty="0" err="1" smtClean="0"/>
              <a:t>музика</a:t>
            </a:r>
            <a:r>
              <a:rPr lang="ru-RU" dirty="0" smtClean="0"/>
              <a:t>, </a:t>
            </a:r>
            <a:r>
              <a:rPr lang="ru-RU" dirty="0" err="1" smtClean="0"/>
              <a:t>поезія</a:t>
            </a:r>
            <a:r>
              <a:rPr lang="ru-RU" dirty="0" smtClean="0"/>
              <a:t>) </a:t>
            </a:r>
            <a:r>
              <a:rPr lang="ru-RU" dirty="0" err="1" smtClean="0"/>
              <a:t>інтегруються</a:t>
            </a:r>
            <a:r>
              <a:rPr lang="ru-RU" dirty="0" smtClean="0"/>
              <a:t> з </a:t>
            </a:r>
            <a:r>
              <a:rPr lang="ru-RU" dirty="0" err="1" smtClean="0"/>
              <a:t>драматизацією</a:t>
            </a:r>
            <a:r>
              <a:rPr lang="ru-RU" dirty="0" smtClean="0"/>
              <a:t>, </a:t>
            </a:r>
            <a:r>
              <a:rPr lang="ru-RU" dirty="0" err="1" smtClean="0"/>
              <a:t>читанням</a:t>
            </a:r>
            <a:r>
              <a:rPr lang="ru-RU" dirty="0" smtClean="0"/>
              <a:t>, </a:t>
            </a:r>
            <a:r>
              <a:rPr lang="ru-RU" dirty="0" err="1" smtClean="0"/>
              <a:t>елементами</a:t>
            </a:r>
            <a:r>
              <a:rPr lang="ru-RU" dirty="0" smtClean="0"/>
              <a:t> трудового </a:t>
            </a:r>
            <a:r>
              <a:rPr lang="ru-RU" dirty="0" err="1" smtClean="0"/>
              <a:t>навчання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обдарованості</a:t>
            </a:r>
            <a:r>
              <a:rPr lang="ru-RU" dirty="0" smtClean="0"/>
              <a:t> в </a:t>
            </a:r>
            <a:r>
              <a:rPr lang="ru-RU" dirty="0" err="1" smtClean="0"/>
              <a:t>дітей</a:t>
            </a:r>
            <a:r>
              <a:rPr lang="ru-RU" dirty="0" smtClean="0"/>
              <a:t>. На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вказували</a:t>
            </a:r>
            <a:r>
              <a:rPr lang="ru-RU" dirty="0" smtClean="0"/>
              <a:t> </a:t>
            </a:r>
            <a:r>
              <a:rPr lang="ru-RU" dirty="0" err="1" smtClean="0"/>
              <a:t>великі</a:t>
            </a:r>
            <a:r>
              <a:rPr lang="ru-RU" dirty="0" smtClean="0"/>
              <a:t> педагоги: Й. Г. </a:t>
            </a:r>
            <a:r>
              <a:rPr lang="ru-RU" dirty="0" err="1" smtClean="0"/>
              <a:t>Песталоцці</a:t>
            </a:r>
            <a:r>
              <a:rPr lang="ru-RU" dirty="0" smtClean="0"/>
              <a:t>, К. Д. </a:t>
            </a:r>
            <a:r>
              <a:rPr lang="ru-RU" dirty="0" err="1" smtClean="0"/>
              <a:t>Ушинський</a:t>
            </a:r>
            <a:r>
              <a:rPr lang="ru-RU" dirty="0" smtClean="0"/>
              <a:t>, С. </a:t>
            </a:r>
            <a:r>
              <a:rPr lang="ru-RU" dirty="0" err="1" smtClean="0"/>
              <a:t>Русова</a:t>
            </a:r>
            <a:r>
              <a:rPr lang="ru-RU" dirty="0" smtClean="0"/>
              <a:t>, В. О. </a:t>
            </a:r>
            <a:r>
              <a:rPr lang="ru-RU" dirty="0" err="1" smtClean="0"/>
              <a:t>Сухомлинський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Л. С. </a:t>
            </a:r>
            <a:r>
              <a:rPr lang="ru-RU" dirty="0" err="1" smtClean="0">
                <a:solidFill>
                  <a:srgbClr val="FF0000"/>
                </a:solidFill>
              </a:rPr>
              <a:t>Виготський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довів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що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розвивальна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ефективність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навчання</a:t>
            </a:r>
            <a:r>
              <a:rPr lang="ru-RU" dirty="0" smtClean="0">
                <a:solidFill>
                  <a:srgbClr val="FF0000"/>
                </a:solidFill>
              </a:rPr>
              <a:t> (</a:t>
            </a:r>
            <a:r>
              <a:rPr lang="ru-RU" dirty="0" err="1" smtClean="0">
                <a:solidFill>
                  <a:srgbClr val="FF0000"/>
                </a:solidFill>
              </a:rPr>
              <a:t>виховання</a:t>
            </a:r>
            <a:r>
              <a:rPr lang="ru-RU" dirty="0" smtClean="0">
                <a:solidFill>
                  <a:srgbClr val="FF0000"/>
                </a:solidFill>
              </a:rPr>
              <a:t>) прямо </a:t>
            </a:r>
            <a:r>
              <a:rPr lang="ru-RU" dirty="0" err="1" smtClean="0">
                <a:solidFill>
                  <a:srgbClr val="FF0000"/>
                </a:solidFill>
              </a:rPr>
              <a:t>пропорційна</a:t>
            </a:r>
            <a:r>
              <a:rPr lang="ru-RU" dirty="0" smtClean="0">
                <a:solidFill>
                  <a:srgbClr val="FF0000"/>
                </a:solidFill>
              </a:rPr>
              <a:t> простору </a:t>
            </a:r>
            <a:r>
              <a:rPr lang="ru-RU" sz="4000" b="1" dirty="0" err="1" smtClean="0">
                <a:solidFill>
                  <a:srgbClr val="FF0000"/>
                </a:solidFill>
              </a:rPr>
              <a:t>зони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творчої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самостійної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діяльності</a:t>
            </a:r>
            <a:r>
              <a:rPr lang="ru-RU" sz="4000" b="1" dirty="0" smtClean="0">
                <a:solidFill>
                  <a:srgbClr val="FF0000"/>
                </a:solidFill>
              </a:rPr>
              <a:t>,</a:t>
            </a:r>
            <a:r>
              <a:rPr lang="ru-RU" dirty="0" smtClean="0">
                <a:solidFill>
                  <a:srgbClr val="FF0000"/>
                </a:solidFill>
              </a:rPr>
              <a:t> в </a:t>
            </a:r>
            <a:r>
              <a:rPr lang="ru-RU" dirty="0" err="1" smtClean="0">
                <a:solidFill>
                  <a:srgbClr val="FF0000"/>
                </a:solidFill>
              </a:rPr>
              <a:t>якій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учень</a:t>
            </a:r>
            <a:r>
              <a:rPr lang="ru-RU" dirty="0" smtClean="0">
                <a:solidFill>
                  <a:srgbClr val="FF0000"/>
                </a:solidFill>
              </a:rPr>
              <a:t>, у </a:t>
            </a:r>
            <a:r>
              <a:rPr lang="ru-RU" dirty="0" err="1" smtClean="0">
                <a:solidFill>
                  <a:srgbClr val="FF0000"/>
                </a:solidFill>
              </a:rPr>
              <a:t>процесі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подолання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труднощів</a:t>
            </a:r>
            <a:r>
              <a:rPr lang="ru-RU" dirty="0" smtClean="0">
                <a:solidFill>
                  <a:srgbClr val="FF0000"/>
                </a:solidFill>
              </a:rPr>
              <a:t> та </a:t>
            </a:r>
            <a:r>
              <a:rPr lang="ru-RU" dirty="0" err="1" smtClean="0">
                <a:solidFill>
                  <a:srgbClr val="FF0000"/>
                </a:solidFill>
              </a:rPr>
              <a:t>певних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перешкод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самостійно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екстраполює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засвоєні</a:t>
            </a:r>
            <a:r>
              <a:rPr lang="ru-RU" dirty="0" smtClean="0">
                <a:solidFill>
                  <a:srgbClr val="FF0000"/>
                </a:solidFill>
              </a:rPr>
              <a:t> ним у </a:t>
            </a:r>
            <a:r>
              <a:rPr lang="ru-RU" dirty="0" err="1" smtClean="0">
                <a:solidFill>
                  <a:srgbClr val="FF0000"/>
                </a:solidFill>
              </a:rPr>
              <a:t>співробітництві</a:t>
            </a:r>
            <a:r>
              <a:rPr lang="ru-RU" dirty="0" smtClean="0">
                <a:solidFill>
                  <a:srgbClr val="FF0000"/>
                </a:solidFill>
              </a:rPr>
              <a:t> з </a:t>
            </a:r>
            <a:r>
              <a:rPr lang="ru-RU" dirty="0" err="1" smtClean="0">
                <a:solidFill>
                  <a:srgbClr val="FF0000"/>
                </a:solidFill>
              </a:rPr>
              <a:t>вчителем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знання</a:t>
            </a:r>
            <a:r>
              <a:rPr lang="ru-RU" dirty="0" smtClean="0">
                <a:solidFill>
                  <a:srgbClr val="FF0000"/>
                </a:solidFill>
              </a:rPr>
              <a:t> та </a:t>
            </a:r>
            <a:r>
              <a:rPr lang="ru-RU" dirty="0" err="1" smtClean="0">
                <a:solidFill>
                  <a:srgbClr val="FF0000"/>
                </a:solidFill>
              </a:rPr>
              <a:t>уміння</a:t>
            </a:r>
            <a:r>
              <a:rPr lang="ru-RU" dirty="0" smtClean="0">
                <a:solidFill>
                  <a:srgbClr val="FF0000"/>
                </a:solidFill>
              </a:rPr>
              <a:t>: «</a:t>
            </a:r>
            <a:r>
              <a:rPr lang="ru-RU" dirty="0" err="1" smtClean="0">
                <a:solidFill>
                  <a:srgbClr val="FF0000"/>
                </a:solidFill>
              </a:rPr>
              <a:t>Дитина</a:t>
            </a:r>
            <a:r>
              <a:rPr lang="ru-RU" dirty="0" smtClean="0">
                <a:solidFill>
                  <a:srgbClr val="FF0000"/>
                </a:solidFill>
              </a:rPr>
              <a:t> в </a:t>
            </a:r>
            <a:r>
              <a:rPr lang="ru-RU" dirty="0" err="1" smtClean="0">
                <a:solidFill>
                  <a:srgbClr val="FF0000"/>
                </a:solidFill>
              </a:rPr>
              <a:t>школі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виконує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діяльність</a:t>
            </a:r>
            <a:r>
              <a:rPr lang="ru-RU" dirty="0" smtClean="0">
                <a:solidFill>
                  <a:srgbClr val="FF0000"/>
                </a:solidFill>
              </a:rPr>
              <a:t>, яка </a:t>
            </a:r>
            <a:r>
              <a:rPr lang="ru-RU" dirty="0" err="1" smtClean="0">
                <a:solidFill>
                  <a:srgbClr val="FF0000"/>
                </a:solidFill>
              </a:rPr>
              <a:t>спонукає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її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підніматися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вище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її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самої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/>
              <a:t>Це</a:t>
            </a:r>
            <a:r>
              <a:rPr lang="ru-RU" dirty="0" smtClean="0"/>
              <a:t>, </a:t>
            </a:r>
            <a:r>
              <a:rPr lang="ru-RU" dirty="0" err="1" smtClean="0"/>
              <a:t>звичайно</a:t>
            </a:r>
            <a:r>
              <a:rPr lang="ru-RU" dirty="0" smtClean="0"/>
              <a:t>, </a:t>
            </a:r>
            <a:r>
              <a:rPr lang="ru-RU" dirty="0" err="1" smtClean="0"/>
              <a:t>відноситься</a:t>
            </a:r>
            <a:r>
              <a:rPr lang="ru-RU" dirty="0" smtClean="0"/>
              <a:t> до здорового </a:t>
            </a:r>
            <a:r>
              <a:rPr lang="ru-RU" dirty="0" err="1" smtClean="0"/>
              <a:t>шкільного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».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sz="4500" dirty="0" smtClean="0">
                <a:solidFill>
                  <a:srgbClr val="C00000"/>
                </a:solidFill>
              </a:rPr>
              <a:t>основою </a:t>
            </a:r>
            <a:r>
              <a:rPr lang="ru-RU" sz="4500" dirty="0" err="1" smtClean="0">
                <a:solidFill>
                  <a:srgbClr val="C00000"/>
                </a:solidFill>
              </a:rPr>
              <a:t>ефективного</a:t>
            </a:r>
            <a:r>
              <a:rPr lang="ru-RU" sz="4500" dirty="0" smtClean="0">
                <a:solidFill>
                  <a:srgbClr val="C00000"/>
                </a:solidFill>
              </a:rPr>
              <a:t> здорового </a:t>
            </a:r>
            <a:r>
              <a:rPr lang="ru-RU" sz="4500" dirty="0" err="1" smtClean="0">
                <a:solidFill>
                  <a:srgbClr val="C00000"/>
                </a:solidFill>
              </a:rPr>
              <a:t>навчально-виховного</a:t>
            </a:r>
            <a:r>
              <a:rPr lang="ru-RU" sz="4500" dirty="0" smtClean="0">
                <a:solidFill>
                  <a:srgbClr val="C00000"/>
                </a:solidFill>
              </a:rPr>
              <a:t> </a:t>
            </a:r>
            <a:r>
              <a:rPr lang="ru-RU" sz="4500" dirty="0" err="1" smtClean="0">
                <a:solidFill>
                  <a:srgbClr val="C00000"/>
                </a:solidFill>
              </a:rPr>
              <a:t>процесу</a:t>
            </a:r>
            <a:r>
              <a:rPr lang="ru-RU" sz="4500" dirty="0" smtClean="0">
                <a:solidFill>
                  <a:srgbClr val="C00000"/>
                </a:solidFill>
              </a:rPr>
              <a:t>, </a:t>
            </a:r>
            <a:r>
              <a:rPr lang="ru-RU" sz="4500" dirty="0" err="1" smtClean="0">
                <a:solidFill>
                  <a:srgbClr val="C00000"/>
                </a:solidFill>
              </a:rPr>
              <a:t>спрямованого</a:t>
            </a:r>
            <a:r>
              <a:rPr lang="ru-RU" sz="4500" dirty="0" smtClean="0">
                <a:solidFill>
                  <a:srgbClr val="C00000"/>
                </a:solidFill>
              </a:rPr>
              <a:t> на </a:t>
            </a:r>
            <a:r>
              <a:rPr lang="ru-RU" sz="4500" dirty="0" err="1" smtClean="0">
                <a:solidFill>
                  <a:srgbClr val="C00000"/>
                </a:solidFill>
              </a:rPr>
              <a:t>розвиток</a:t>
            </a:r>
            <a:r>
              <a:rPr lang="ru-RU" sz="4500" dirty="0" smtClean="0">
                <a:solidFill>
                  <a:srgbClr val="C00000"/>
                </a:solidFill>
              </a:rPr>
              <a:t> </a:t>
            </a:r>
            <a:r>
              <a:rPr lang="ru-RU" sz="4500" dirty="0" err="1" smtClean="0">
                <a:solidFill>
                  <a:srgbClr val="C00000"/>
                </a:solidFill>
              </a:rPr>
              <a:t>дитини</a:t>
            </a:r>
            <a:r>
              <a:rPr lang="ru-RU" sz="4500" dirty="0" smtClean="0">
                <a:solidFill>
                  <a:srgbClr val="C00000"/>
                </a:solidFill>
              </a:rPr>
              <a:t> є </a:t>
            </a:r>
            <a:r>
              <a:rPr lang="ru-RU" sz="4500" b="1" dirty="0" err="1" smtClean="0">
                <a:solidFill>
                  <a:srgbClr val="C00000"/>
                </a:solidFill>
              </a:rPr>
              <a:t>діяльність</a:t>
            </a:r>
            <a:r>
              <a:rPr lang="ru-RU" sz="4500" b="1" dirty="0" smtClean="0">
                <a:solidFill>
                  <a:srgbClr val="C00000"/>
                </a:solidFill>
              </a:rPr>
              <a:t>, </a:t>
            </a:r>
            <a:r>
              <a:rPr lang="ru-RU" sz="4500" dirty="0" smtClean="0">
                <a:solidFill>
                  <a:srgbClr val="C00000"/>
                </a:solidFill>
              </a:rPr>
              <a:t>у </a:t>
            </a:r>
            <a:r>
              <a:rPr lang="ru-RU" sz="4500" b="1" dirty="0" err="1" smtClean="0">
                <a:solidFill>
                  <a:srgbClr val="C00000"/>
                </a:solidFill>
              </a:rPr>
              <a:t>процесі</a:t>
            </a:r>
            <a:r>
              <a:rPr lang="ru-RU" sz="4500" b="1" dirty="0" smtClean="0">
                <a:solidFill>
                  <a:srgbClr val="C00000"/>
                </a:solidFill>
              </a:rPr>
              <a:t> </a:t>
            </a:r>
            <a:r>
              <a:rPr lang="ru-RU" sz="4500" b="1" dirty="0" err="1" smtClean="0">
                <a:solidFill>
                  <a:srgbClr val="C00000"/>
                </a:solidFill>
              </a:rPr>
              <a:t>виконання</a:t>
            </a:r>
            <a:r>
              <a:rPr lang="ru-RU" sz="4500" b="1" dirty="0" smtClean="0">
                <a:solidFill>
                  <a:srgbClr val="C00000"/>
                </a:solidFill>
              </a:rPr>
              <a:t> </a:t>
            </a:r>
            <a:r>
              <a:rPr lang="ru-RU" sz="4500" b="1" dirty="0" err="1" smtClean="0">
                <a:solidFill>
                  <a:srgbClr val="C00000"/>
                </a:solidFill>
              </a:rPr>
              <a:t>якої</a:t>
            </a:r>
            <a:r>
              <a:rPr lang="ru-RU" sz="4500" b="1" dirty="0" smtClean="0">
                <a:solidFill>
                  <a:srgbClr val="C00000"/>
                </a:solidFill>
              </a:rPr>
              <a:t> </a:t>
            </a:r>
            <a:r>
              <a:rPr lang="ru-RU" sz="4500" b="1" dirty="0" err="1" smtClean="0">
                <a:solidFill>
                  <a:srgbClr val="C00000"/>
                </a:solidFill>
              </a:rPr>
              <a:t>формуються</a:t>
            </a:r>
            <a:r>
              <a:rPr lang="ru-RU" sz="4500" b="1" dirty="0" smtClean="0">
                <a:solidFill>
                  <a:srgbClr val="C00000"/>
                </a:solidFill>
              </a:rPr>
              <a:t> </a:t>
            </a:r>
            <a:r>
              <a:rPr lang="ru-RU" sz="4500" b="1" dirty="0" err="1" smtClean="0">
                <a:solidFill>
                  <a:srgbClr val="C00000"/>
                </a:solidFill>
              </a:rPr>
              <a:t>необхідні</a:t>
            </a:r>
            <a:r>
              <a:rPr lang="ru-RU" sz="4500" b="1" dirty="0" smtClean="0">
                <a:solidFill>
                  <a:srgbClr val="C00000"/>
                </a:solidFill>
              </a:rPr>
              <a:t> </a:t>
            </a:r>
            <a:r>
              <a:rPr lang="ru-RU" sz="4500" b="1" dirty="0" err="1" smtClean="0">
                <a:solidFill>
                  <a:srgbClr val="C00000"/>
                </a:solidFill>
              </a:rPr>
              <a:t>знання</a:t>
            </a:r>
            <a:r>
              <a:rPr lang="ru-RU" sz="4500" b="1" dirty="0" smtClean="0">
                <a:solidFill>
                  <a:srgbClr val="C00000"/>
                </a:solidFill>
              </a:rPr>
              <a:t>, </a:t>
            </a:r>
            <a:r>
              <a:rPr lang="ru-RU" sz="4500" b="1" dirty="0" err="1" smtClean="0">
                <a:solidFill>
                  <a:srgbClr val="C00000"/>
                </a:solidFill>
              </a:rPr>
              <a:t>уміння</a:t>
            </a:r>
            <a:r>
              <a:rPr lang="ru-RU" sz="4500" b="1" dirty="0" smtClean="0">
                <a:solidFill>
                  <a:srgbClr val="C00000"/>
                </a:solidFill>
              </a:rPr>
              <a:t>, </a:t>
            </a:r>
            <a:r>
              <a:rPr lang="ru-RU" sz="4500" b="1" dirty="0" err="1" smtClean="0">
                <a:solidFill>
                  <a:srgbClr val="C00000"/>
                </a:solidFill>
              </a:rPr>
              <a:t>якості</a:t>
            </a:r>
            <a:r>
              <a:rPr lang="ru-RU" sz="4500" b="1" dirty="0" smtClean="0">
                <a:solidFill>
                  <a:srgbClr val="C00000"/>
                </a:solidFill>
              </a:rPr>
              <a:t> </a:t>
            </a:r>
            <a:r>
              <a:rPr lang="ru-RU" sz="4500" dirty="0" err="1" smtClean="0">
                <a:solidFill>
                  <a:srgbClr val="C00000"/>
                </a:solidFill>
              </a:rPr>
              <a:t>особистості</a:t>
            </a:r>
            <a:r>
              <a:rPr lang="ru-RU" sz="45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224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РОЗДІЛ ІІІ</a:t>
            </a:r>
            <a:br>
              <a:rPr lang="ru-RU" sz="2400" dirty="0" smtClean="0"/>
            </a:b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ДІЯЛЬНІСНА ПЕДАГОГІЧНА ТЕХНОЛОГІЯ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3.1. ТЕОРЕТИЧНІ ЗАСАДИ ДІЯЛЬНІСНОЇ ТЕХНОЛОГІЇ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 err="1" smtClean="0"/>
              <a:t>реалізації</a:t>
            </a:r>
            <a:r>
              <a:rPr lang="ru-RU" dirty="0" smtClean="0"/>
              <a:t> </a:t>
            </a:r>
            <a:r>
              <a:rPr lang="ru-RU" dirty="0" err="1" smtClean="0"/>
              <a:t>сучасних</a:t>
            </a:r>
            <a:r>
              <a:rPr lang="ru-RU" dirty="0" smtClean="0"/>
              <a:t> </a:t>
            </a:r>
            <a:r>
              <a:rPr lang="ru-RU" dirty="0" err="1" smtClean="0"/>
              <a:t>вимог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 до </a:t>
            </a:r>
            <a:r>
              <a:rPr lang="ru-RU" dirty="0" err="1" smtClean="0"/>
              <a:t>освіти</a:t>
            </a:r>
            <a:r>
              <a:rPr lang="ru-RU" dirty="0" smtClean="0"/>
              <a:t> у </a:t>
            </a:r>
            <a:r>
              <a:rPr lang="ru-RU" dirty="0" err="1" smtClean="0"/>
              <a:t>педагогічній</a:t>
            </a:r>
            <a:r>
              <a:rPr lang="ru-RU" dirty="0" smtClean="0"/>
              <a:t> </a:t>
            </a:r>
            <a:r>
              <a:rPr lang="ru-RU" dirty="0" err="1" smtClean="0"/>
              <a:t>практиці</a:t>
            </a:r>
            <a:r>
              <a:rPr lang="ru-RU" dirty="0" smtClean="0"/>
              <a:t> </a:t>
            </a:r>
            <a:r>
              <a:rPr lang="ru-RU" dirty="0" err="1" smtClean="0"/>
              <a:t>використовується</a:t>
            </a:r>
            <a:r>
              <a:rPr lang="ru-RU" dirty="0" smtClean="0"/>
              <a:t> </a:t>
            </a:r>
            <a:r>
              <a:rPr lang="ru-RU" dirty="0" err="1" smtClean="0"/>
              <a:t>діяльнісна</a:t>
            </a:r>
            <a:r>
              <a:rPr lang="ru-RU" dirty="0" smtClean="0"/>
              <a:t> </a:t>
            </a:r>
            <a:r>
              <a:rPr lang="ru-RU" dirty="0" err="1" smtClean="0"/>
              <a:t>технологія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Поряд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традиційними</a:t>
            </a:r>
            <a:r>
              <a:rPr lang="ru-RU" dirty="0" smtClean="0"/>
              <a:t> </a:t>
            </a:r>
            <a:r>
              <a:rPr lang="ru-RU" dirty="0" err="1" smtClean="0"/>
              <a:t>питаннями</a:t>
            </a:r>
            <a:r>
              <a:rPr lang="ru-RU" dirty="0" smtClean="0"/>
              <a:t> «</a:t>
            </a:r>
            <a:r>
              <a:rPr lang="ru-RU" dirty="0" err="1" smtClean="0">
                <a:solidFill>
                  <a:srgbClr val="0070C0"/>
                </a:solidFill>
              </a:rPr>
              <a:t>Чому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навчати</a:t>
            </a:r>
            <a:r>
              <a:rPr lang="ru-RU" dirty="0" smtClean="0">
                <a:solidFill>
                  <a:srgbClr val="0070C0"/>
                </a:solidFill>
              </a:rPr>
              <a:t>?» і «Як </a:t>
            </a:r>
            <a:r>
              <a:rPr lang="ru-RU" dirty="0" err="1" smtClean="0">
                <a:solidFill>
                  <a:srgbClr val="0070C0"/>
                </a:solidFill>
              </a:rPr>
              <a:t>навчати</a:t>
            </a:r>
            <a:r>
              <a:rPr lang="ru-RU" dirty="0" smtClean="0">
                <a:solidFill>
                  <a:srgbClr val="0070C0"/>
                </a:solidFill>
              </a:rPr>
              <a:t>?» </a:t>
            </a:r>
            <a:r>
              <a:rPr lang="ru-RU" dirty="0" err="1" smtClean="0"/>
              <a:t>вчитель</a:t>
            </a:r>
            <a:r>
              <a:rPr lang="ru-RU" dirty="0" smtClean="0"/>
              <a:t> </a:t>
            </a:r>
            <a:r>
              <a:rPr lang="ru-RU" dirty="0" err="1" smtClean="0"/>
              <a:t>сьогодні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розуміти</a:t>
            </a:r>
            <a:r>
              <a:rPr lang="ru-RU" dirty="0" smtClean="0"/>
              <a:t>, як </a:t>
            </a:r>
            <a:r>
              <a:rPr lang="ru-RU" dirty="0" err="1" smtClean="0"/>
              <a:t>учити</a:t>
            </a:r>
            <a:r>
              <a:rPr lang="ru-RU" dirty="0" smtClean="0"/>
              <a:t> так,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ініціювати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у </a:t>
            </a:r>
            <a:r>
              <a:rPr lang="ru-RU" dirty="0" err="1" smtClean="0">
                <a:solidFill>
                  <a:srgbClr val="FF0000"/>
                </a:solidFill>
              </a:rPr>
              <a:t>дітей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власні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питання</a:t>
            </a:r>
            <a:r>
              <a:rPr lang="ru-RU" dirty="0" smtClean="0">
                <a:solidFill>
                  <a:srgbClr val="FF0000"/>
                </a:solidFill>
              </a:rPr>
              <a:t> і </a:t>
            </a:r>
            <a:r>
              <a:rPr lang="ru-RU" dirty="0" err="1" smtClean="0">
                <a:solidFill>
                  <a:srgbClr val="FF0000"/>
                </a:solidFill>
              </a:rPr>
              <a:t>пошуки</a:t>
            </a:r>
            <a:r>
              <a:rPr lang="ru-RU" dirty="0" smtClean="0">
                <a:solidFill>
                  <a:srgbClr val="FF0000"/>
                </a:solidFill>
              </a:rPr>
              <a:t>: «Для </a:t>
            </a:r>
            <a:r>
              <a:rPr lang="ru-RU" dirty="0" err="1" smtClean="0">
                <a:solidFill>
                  <a:srgbClr val="FF0000"/>
                </a:solidFill>
              </a:rPr>
              <a:t>чого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мені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вчитися</a:t>
            </a:r>
            <a:r>
              <a:rPr lang="ru-RU" dirty="0" smtClean="0">
                <a:solidFill>
                  <a:srgbClr val="FF0000"/>
                </a:solidFill>
              </a:rPr>
              <a:t>?» і «Як </a:t>
            </a:r>
            <a:r>
              <a:rPr lang="ru-RU" dirty="0" err="1" smtClean="0">
                <a:solidFill>
                  <a:srgbClr val="FF0000"/>
                </a:solidFill>
              </a:rPr>
              <a:t>мені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вчитися</a:t>
            </a:r>
            <a:r>
              <a:rPr lang="ru-RU" dirty="0" smtClean="0">
                <a:solidFill>
                  <a:srgbClr val="FF0000"/>
                </a:solidFill>
              </a:rPr>
              <a:t>?».</a:t>
            </a:r>
            <a:r>
              <a:rPr lang="ru-RU" dirty="0" smtClean="0"/>
              <a:t> Для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вчителю</a:t>
            </a:r>
            <a:r>
              <a:rPr lang="ru-RU" dirty="0" smtClean="0"/>
              <a:t>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осмислити</a:t>
            </a:r>
            <a:r>
              <a:rPr lang="ru-RU" dirty="0" smtClean="0"/>
              <a:t> й </a:t>
            </a:r>
            <a:r>
              <a:rPr lang="ru-RU" dirty="0" err="1" smtClean="0"/>
              <a:t>прийняти</a:t>
            </a:r>
            <a:r>
              <a:rPr lang="ru-RU" dirty="0" smtClean="0"/>
              <a:t> </a:t>
            </a:r>
            <a:r>
              <a:rPr lang="ru-RU" dirty="0" err="1" smtClean="0"/>
              <a:t>ідею</a:t>
            </a:r>
            <a:r>
              <a:rPr lang="ru-RU" dirty="0" smtClean="0"/>
              <a:t> системно-</a:t>
            </a:r>
            <a:r>
              <a:rPr lang="ru-RU" dirty="0" err="1" smtClean="0"/>
              <a:t>діяльнісного</a:t>
            </a:r>
            <a:r>
              <a:rPr lang="ru-RU" dirty="0" smtClean="0"/>
              <a:t> </a:t>
            </a:r>
            <a:r>
              <a:rPr lang="ru-RU" dirty="0" err="1" smtClean="0"/>
              <a:t>підходу</a:t>
            </a:r>
            <a:r>
              <a:rPr lang="ru-RU" dirty="0" smtClean="0"/>
              <a:t> як </a:t>
            </a:r>
            <a:r>
              <a:rPr lang="ru-RU" dirty="0" err="1" smtClean="0"/>
              <a:t>основи</a:t>
            </a:r>
            <a:r>
              <a:rPr lang="ru-RU" dirty="0" smtClean="0"/>
              <a:t> </a:t>
            </a:r>
            <a:r>
              <a:rPr lang="ru-RU" dirty="0" err="1" smtClean="0"/>
              <a:t>сучасних</a:t>
            </a:r>
            <a:r>
              <a:rPr lang="ru-RU" dirty="0" smtClean="0"/>
              <a:t> </a:t>
            </a:r>
            <a:r>
              <a:rPr lang="ru-RU" dirty="0" err="1" smtClean="0"/>
              <a:t>стандартів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, знати й </a:t>
            </a:r>
            <a:r>
              <a:rPr lang="ru-RU" dirty="0" err="1" smtClean="0"/>
              <a:t>ефективно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інноваційні</a:t>
            </a:r>
            <a:r>
              <a:rPr lang="ru-RU" dirty="0" smtClean="0"/>
              <a:t> методики та </a:t>
            </a:r>
            <a:r>
              <a:rPr lang="ru-RU" dirty="0" err="1" smtClean="0"/>
              <a:t>технології</a:t>
            </a:r>
            <a:r>
              <a:rPr lang="ru-RU" dirty="0" smtClean="0"/>
              <a:t>, бути </a:t>
            </a:r>
            <a:r>
              <a:rPr lang="ru-RU" dirty="0" err="1" smtClean="0"/>
              <a:t>професійно</a:t>
            </a:r>
            <a:r>
              <a:rPr lang="ru-RU" dirty="0" smtClean="0"/>
              <a:t> </a:t>
            </a:r>
            <a:r>
              <a:rPr lang="ru-RU" dirty="0" err="1" smtClean="0"/>
              <a:t>компетентним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560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7C80"/>
                </a:solidFill>
              </a:rPr>
              <a:t>Думки педагогів, науковців </a:t>
            </a:r>
            <a:endParaRPr lang="ru-RU" dirty="0">
              <a:solidFill>
                <a:srgbClr val="FF7C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Д</a:t>
            </a:r>
            <a:r>
              <a:rPr lang="ru-RU" dirty="0" err="1" smtClean="0"/>
              <a:t>іяльнісна</a:t>
            </a:r>
            <a:r>
              <a:rPr lang="ru-RU" dirty="0" smtClean="0"/>
              <a:t> </a:t>
            </a:r>
            <a:r>
              <a:rPr lang="ru-RU" dirty="0" err="1" smtClean="0"/>
              <a:t>педагогіка</a:t>
            </a:r>
            <a:r>
              <a:rPr lang="ru-RU" dirty="0" smtClean="0"/>
              <a:t> </a:t>
            </a:r>
            <a:r>
              <a:rPr lang="ru-RU" dirty="0" err="1" smtClean="0"/>
              <a:t>ґрунтується</a:t>
            </a:r>
            <a:r>
              <a:rPr lang="ru-RU" dirty="0" smtClean="0"/>
              <a:t> на </a:t>
            </a:r>
            <a:r>
              <a:rPr lang="ru-RU" dirty="0" err="1" smtClean="0"/>
              <a:t>врахуванні</a:t>
            </a:r>
            <a:r>
              <a:rPr lang="ru-RU" dirty="0" smtClean="0"/>
              <a:t> </a:t>
            </a:r>
            <a:r>
              <a:rPr lang="ru-RU" dirty="0" err="1" smtClean="0"/>
              <a:t>психічних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, </a:t>
            </a:r>
            <a:r>
              <a:rPr lang="ru-RU" dirty="0" err="1" smtClean="0"/>
              <a:t>розвиток</a:t>
            </a:r>
            <a:r>
              <a:rPr lang="ru-RU" dirty="0" smtClean="0"/>
              <a:t> 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необхідний</a:t>
            </a:r>
            <a:r>
              <a:rPr lang="ru-RU" dirty="0" smtClean="0"/>
              <a:t> для </a:t>
            </a:r>
            <a:r>
              <a:rPr lang="ru-RU" dirty="0" err="1" smtClean="0"/>
              <a:t>успішного</a:t>
            </a:r>
            <a:r>
              <a:rPr lang="ru-RU" dirty="0" smtClean="0"/>
              <a:t> </a:t>
            </a:r>
            <a:r>
              <a:rPr lang="ru-RU" dirty="0" err="1" smtClean="0"/>
              <a:t>ведення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: </a:t>
            </a:r>
            <a:r>
              <a:rPr lang="ru-RU" dirty="0" err="1" smtClean="0"/>
              <a:t>естетичного</a:t>
            </a:r>
            <a:r>
              <a:rPr lang="ru-RU" dirty="0" smtClean="0"/>
              <a:t> </a:t>
            </a:r>
            <a:r>
              <a:rPr lang="ru-RU" dirty="0" err="1" smtClean="0"/>
              <a:t>сприйняття</a:t>
            </a:r>
            <a:r>
              <a:rPr lang="ru-RU" dirty="0" smtClean="0"/>
              <a:t>, образного </a:t>
            </a:r>
            <a:r>
              <a:rPr lang="ru-RU" dirty="0" err="1" smtClean="0"/>
              <a:t>мислення</a:t>
            </a:r>
            <a:r>
              <a:rPr lang="ru-RU" dirty="0" smtClean="0"/>
              <a:t>, </a:t>
            </a:r>
            <a:r>
              <a:rPr lang="ru-RU" dirty="0" err="1" smtClean="0"/>
              <a:t>уявлення</a:t>
            </a:r>
            <a:r>
              <a:rPr lang="ru-RU" dirty="0" smtClean="0"/>
              <a:t>, </a:t>
            </a:r>
            <a:r>
              <a:rPr lang="ru-RU" dirty="0" err="1" smtClean="0"/>
              <a:t>емоційно</a:t>
            </a:r>
            <a:r>
              <a:rPr lang="ru-RU" dirty="0" smtClean="0"/>
              <a:t>-позитивного </a:t>
            </a:r>
            <a:r>
              <a:rPr lang="ru-RU" dirty="0" err="1" smtClean="0"/>
              <a:t>ставлення</a:t>
            </a:r>
            <a:r>
              <a:rPr lang="ru-RU" dirty="0" smtClean="0"/>
              <a:t> до </a:t>
            </a:r>
            <a:r>
              <a:rPr lang="ru-RU" dirty="0" err="1" smtClean="0"/>
              <a:t>дійсності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пам’яті</a:t>
            </a:r>
            <a:r>
              <a:rPr lang="ru-RU" dirty="0" smtClean="0"/>
              <a:t> й </a:t>
            </a:r>
            <a:r>
              <a:rPr lang="ru-RU" dirty="0" err="1" smtClean="0"/>
              <a:t>уваги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sz="3500" b="1" dirty="0" smtClean="0">
                <a:solidFill>
                  <a:srgbClr val="FF0000"/>
                </a:solidFill>
              </a:rPr>
              <a:t>Метод </a:t>
            </a:r>
            <a:r>
              <a:rPr lang="ru-RU" sz="3500" b="1" dirty="0" err="1" smtClean="0">
                <a:solidFill>
                  <a:srgbClr val="FF0000"/>
                </a:solidFill>
              </a:rPr>
              <a:t>навчання</a:t>
            </a:r>
            <a:r>
              <a:rPr lang="ru-RU" sz="3500" b="1" dirty="0" smtClean="0">
                <a:solidFill>
                  <a:srgbClr val="FF0000"/>
                </a:solidFill>
              </a:rPr>
              <a:t>, коли </a:t>
            </a:r>
            <a:r>
              <a:rPr lang="ru-RU" sz="3500" b="1" dirty="0" err="1" smtClean="0">
                <a:solidFill>
                  <a:srgbClr val="FF0000"/>
                </a:solidFill>
              </a:rPr>
              <a:t>учень</a:t>
            </a:r>
            <a:r>
              <a:rPr lang="ru-RU" sz="3500" b="1" dirty="0" smtClean="0">
                <a:solidFill>
                  <a:srgbClr val="FF0000"/>
                </a:solidFill>
              </a:rPr>
              <a:t> не </a:t>
            </a:r>
            <a:r>
              <a:rPr lang="ru-RU" sz="3500" b="1" dirty="0" err="1" smtClean="0">
                <a:solidFill>
                  <a:srgbClr val="FF0000"/>
                </a:solidFill>
              </a:rPr>
              <a:t>набуває</a:t>
            </a:r>
            <a:r>
              <a:rPr lang="ru-RU" sz="3500" b="1" dirty="0" smtClean="0">
                <a:solidFill>
                  <a:srgbClr val="FF0000"/>
                </a:solidFill>
              </a:rPr>
              <a:t> </a:t>
            </a:r>
            <a:r>
              <a:rPr lang="ru-RU" sz="3500" b="1" dirty="0" err="1" smtClean="0">
                <a:solidFill>
                  <a:srgbClr val="FF0000"/>
                </a:solidFill>
              </a:rPr>
              <a:t>знань</a:t>
            </a:r>
            <a:r>
              <a:rPr lang="ru-RU" sz="3500" b="1" dirty="0" smtClean="0">
                <a:solidFill>
                  <a:srgbClr val="FF0000"/>
                </a:solidFill>
              </a:rPr>
              <a:t> у готовому </a:t>
            </a:r>
            <a:r>
              <a:rPr lang="ru-RU" sz="3500" b="1" dirty="0" err="1" smtClean="0">
                <a:solidFill>
                  <a:srgbClr val="FF0000"/>
                </a:solidFill>
              </a:rPr>
              <a:t>вигляді</a:t>
            </a:r>
            <a:r>
              <a:rPr lang="ru-RU" sz="3500" b="1" dirty="0" smtClean="0">
                <a:solidFill>
                  <a:srgbClr val="FF0000"/>
                </a:solidFill>
              </a:rPr>
              <a:t>, а </a:t>
            </a:r>
            <a:r>
              <a:rPr lang="ru-RU" sz="3500" b="1" dirty="0" err="1" smtClean="0">
                <a:solidFill>
                  <a:srgbClr val="FF0000"/>
                </a:solidFill>
              </a:rPr>
              <a:t>здобуває</a:t>
            </a:r>
            <a:r>
              <a:rPr lang="ru-RU" sz="3500" b="1" dirty="0" smtClean="0">
                <a:solidFill>
                  <a:srgbClr val="FF0000"/>
                </a:solidFill>
              </a:rPr>
              <a:t> </a:t>
            </a:r>
            <a:r>
              <a:rPr lang="ru-RU" sz="3500" b="1" dirty="0" err="1" smtClean="0">
                <a:solidFill>
                  <a:srgbClr val="FF0000"/>
                </a:solidFill>
              </a:rPr>
              <a:t>їх</a:t>
            </a:r>
            <a:r>
              <a:rPr lang="ru-RU" sz="3500" b="1" dirty="0" smtClean="0">
                <a:solidFill>
                  <a:srgbClr val="FF0000"/>
                </a:solidFill>
              </a:rPr>
              <a:t> сам у </a:t>
            </a:r>
            <a:r>
              <a:rPr lang="ru-RU" sz="3500" b="1" dirty="0" err="1" smtClean="0">
                <a:solidFill>
                  <a:srgbClr val="FF0000"/>
                </a:solidFill>
              </a:rPr>
              <a:t>процесі</a:t>
            </a:r>
            <a:r>
              <a:rPr lang="ru-RU" sz="3500" b="1" dirty="0" smtClean="0">
                <a:solidFill>
                  <a:srgbClr val="FF0000"/>
                </a:solidFill>
              </a:rPr>
              <a:t> </a:t>
            </a:r>
            <a:r>
              <a:rPr lang="ru-RU" sz="3500" b="1" dirty="0" err="1" smtClean="0">
                <a:solidFill>
                  <a:srgbClr val="FF0000"/>
                </a:solidFill>
              </a:rPr>
              <a:t>власної</a:t>
            </a:r>
            <a:r>
              <a:rPr lang="ru-RU" sz="3500" b="1" dirty="0" smtClean="0">
                <a:solidFill>
                  <a:srgbClr val="FF0000"/>
                </a:solidFill>
              </a:rPr>
              <a:t> </a:t>
            </a:r>
            <a:r>
              <a:rPr lang="ru-RU" sz="3500" b="1" dirty="0" err="1" smtClean="0">
                <a:solidFill>
                  <a:srgbClr val="FF0000"/>
                </a:solidFill>
              </a:rPr>
              <a:t>навчально-пізнавальної</a:t>
            </a:r>
            <a:r>
              <a:rPr lang="ru-RU" sz="3500" b="1" dirty="0" smtClean="0">
                <a:solidFill>
                  <a:srgbClr val="FF0000"/>
                </a:solidFill>
              </a:rPr>
              <a:t> </a:t>
            </a:r>
            <a:r>
              <a:rPr lang="ru-RU" sz="3500" b="1" dirty="0" err="1" smtClean="0">
                <a:solidFill>
                  <a:srgbClr val="FF0000"/>
                </a:solidFill>
              </a:rPr>
              <a:t>діяльності</a:t>
            </a:r>
            <a:r>
              <a:rPr lang="ru-RU" sz="3500" b="1" dirty="0" smtClean="0">
                <a:solidFill>
                  <a:srgbClr val="FF0000"/>
                </a:solidFill>
              </a:rPr>
              <a:t>, є </a:t>
            </a:r>
            <a:r>
              <a:rPr lang="ru-RU" sz="3500" b="1" dirty="0" err="1" smtClean="0">
                <a:solidFill>
                  <a:srgbClr val="FF0000"/>
                </a:solidFill>
              </a:rPr>
              <a:t>діяльнісним</a:t>
            </a:r>
            <a:r>
              <a:rPr lang="ru-RU" sz="3500" b="1" dirty="0" smtClean="0">
                <a:solidFill>
                  <a:srgbClr val="FF0000"/>
                </a:solidFill>
              </a:rPr>
              <a:t> методом.</a:t>
            </a:r>
            <a:endParaRPr lang="ru-RU" sz="3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3000" dirty="0" smtClean="0">
                <a:solidFill>
                  <a:prstClr val="black"/>
                </a:solidFill>
              </a:rPr>
              <a:t>Німецький педагог </a:t>
            </a:r>
            <a:r>
              <a:rPr lang="ru-RU" sz="3000" dirty="0" smtClean="0">
                <a:solidFill>
                  <a:prstClr val="black"/>
                </a:solidFill>
              </a:rPr>
              <a:t> Адольф </a:t>
            </a:r>
            <a:r>
              <a:rPr lang="ru-RU" sz="3000" dirty="0" err="1" smtClean="0">
                <a:solidFill>
                  <a:prstClr val="black"/>
                </a:solidFill>
              </a:rPr>
              <a:t>Дістервег</a:t>
            </a:r>
            <a:r>
              <a:rPr lang="ru-RU" sz="3000" dirty="0" smtClean="0">
                <a:solidFill>
                  <a:prstClr val="black"/>
                </a:solidFill>
              </a:rPr>
              <a:t> </a:t>
            </a:r>
            <a:r>
              <a:rPr lang="ru-RU" sz="3000" dirty="0" err="1" smtClean="0">
                <a:solidFill>
                  <a:prstClr val="black"/>
                </a:solidFill>
              </a:rPr>
              <a:t>вважав</a:t>
            </a:r>
            <a:r>
              <a:rPr lang="ru-RU" sz="3000" dirty="0" smtClean="0">
                <a:solidFill>
                  <a:prstClr val="black"/>
                </a:solidFill>
              </a:rPr>
              <a:t>, </a:t>
            </a:r>
            <a:r>
              <a:rPr lang="ru-RU" sz="3000" dirty="0" err="1" smtClean="0">
                <a:solidFill>
                  <a:prstClr val="black"/>
                </a:solidFill>
              </a:rPr>
              <a:t>що</a:t>
            </a:r>
            <a:r>
              <a:rPr lang="ru-RU" sz="3000" dirty="0" smtClean="0">
                <a:solidFill>
                  <a:prstClr val="black"/>
                </a:solidFill>
              </a:rPr>
              <a:t> </a:t>
            </a:r>
            <a:r>
              <a:rPr lang="ru-RU" sz="3000" b="1" dirty="0" err="1" smtClean="0">
                <a:solidFill>
                  <a:srgbClr val="FF0000"/>
                </a:solidFill>
              </a:rPr>
              <a:t>д</a:t>
            </a:r>
            <a:r>
              <a:rPr lang="ru-RU" b="1" dirty="0" err="1" smtClean="0">
                <a:solidFill>
                  <a:srgbClr val="FF0000"/>
                </a:solidFill>
              </a:rPr>
              <a:t>іяльнісний</a:t>
            </a:r>
            <a:r>
              <a:rPr lang="ru-RU" b="1" dirty="0" smtClean="0">
                <a:solidFill>
                  <a:srgbClr val="FF0000"/>
                </a:solidFill>
              </a:rPr>
              <a:t> метод </a:t>
            </a:r>
            <a:r>
              <a:rPr lang="ru-RU" b="1" dirty="0" err="1" smtClean="0">
                <a:solidFill>
                  <a:srgbClr val="FF0000"/>
                </a:solidFill>
              </a:rPr>
              <a:t>навчання</a:t>
            </a:r>
            <a:r>
              <a:rPr lang="ru-RU" b="1" dirty="0" smtClean="0">
                <a:solidFill>
                  <a:srgbClr val="FF0000"/>
                </a:solidFill>
              </a:rPr>
              <a:t> є </a:t>
            </a:r>
            <a:r>
              <a:rPr lang="ru-RU" b="1" dirty="0" err="1" smtClean="0">
                <a:solidFill>
                  <a:srgbClr val="FF0000"/>
                </a:solidFill>
              </a:rPr>
              <a:t>універсальним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err="1"/>
              <a:t>Щ</a:t>
            </a:r>
            <a:r>
              <a:rPr lang="ru-RU" dirty="0" err="1" smtClean="0"/>
              <a:t>об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</a:t>
            </a:r>
            <a:r>
              <a:rPr lang="ru-RU" dirty="0" err="1" smtClean="0"/>
              <a:t>учнів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результатом </a:t>
            </a:r>
            <a:r>
              <a:rPr lang="ru-RU" dirty="0" err="1" smtClean="0"/>
              <a:t>власних</a:t>
            </a:r>
            <a:r>
              <a:rPr lang="ru-RU" dirty="0" smtClean="0"/>
              <a:t> </a:t>
            </a:r>
            <a:r>
              <a:rPr lang="ru-RU" dirty="0" err="1" smtClean="0"/>
              <a:t>пошуків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організувати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ці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пошуки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розвивати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їх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пізнавальну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діяльність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err="1" smtClean="0"/>
              <a:t>Психологічним</a:t>
            </a:r>
            <a:r>
              <a:rPr lang="ru-RU" dirty="0" smtClean="0"/>
              <a:t> </a:t>
            </a:r>
            <a:r>
              <a:rPr lang="ru-RU" dirty="0" err="1" smtClean="0"/>
              <a:t>підґрунтям</a:t>
            </a:r>
            <a:r>
              <a:rPr lang="ru-RU" dirty="0" smtClean="0"/>
              <a:t> </a:t>
            </a:r>
            <a:r>
              <a:rPr lang="ru-RU" dirty="0" err="1" smtClean="0"/>
              <a:t>діяльнісної</a:t>
            </a:r>
            <a:r>
              <a:rPr lang="ru-RU" dirty="0" smtClean="0"/>
              <a:t>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є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як </a:t>
            </a:r>
            <a:r>
              <a:rPr lang="ru-RU" dirty="0" err="1" smtClean="0"/>
              <a:t>засобу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 в </a:t>
            </a:r>
            <a:r>
              <a:rPr lang="ru-RU" dirty="0" err="1" smtClean="0"/>
              <a:t>цілому</a:t>
            </a:r>
            <a:r>
              <a:rPr lang="ru-RU" dirty="0" smtClean="0"/>
              <a:t>, </a:t>
            </a:r>
            <a:r>
              <a:rPr lang="ru-RU" dirty="0" err="1" smtClean="0"/>
              <a:t>концепція</a:t>
            </a:r>
            <a:r>
              <a:rPr lang="ru-RU" dirty="0" smtClean="0"/>
              <a:t> </a:t>
            </a:r>
            <a:r>
              <a:rPr lang="ru-RU" dirty="0" err="1" smtClean="0"/>
              <a:t>розвивального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як </a:t>
            </a:r>
            <a:r>
              <a:rPr lang="ru-RU" dirty="0" err="1" smtClean="0"/>
              <a:t>стратегія</a:t>
            </a:r>
            <a:r>
              <a:rPr lang="ru-RU" dirty="0" smtClean="0"/>
              <a:t> </a:t>
            </a:r>
            <a:r>
              <a:rPr lang="ru-RU" dirty="0" err="1" smtClean="0"/>
              <a:t>модернізації</a:t>
            </a:r>
            <a:r>
              <a:rPr lang="ru-RU" dirty="0" smtClean="0"/>
              <a:t> </a:t>
            </a:r>
            <a:r>
              <a:rPr lang="ru-RU" dirty="0" err="1" smtClean="0"/>
              <a:t>змісту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розроблена</a:t>
            </a:r>
            <a:r>
              <a:rPr lang="ru-RU" dirty="0" smtClean="0">
                <a:solidFill>
                  <a:srgbClr val="0070C0"/>
                </a:solidFill>
              </a:rPr>
              <a:t> на </a:t>
            </a:r>
            <a:r>
              <a:rPr lang="ru-RU" dirty="0" err="1" smtClean="0">
                <a:solidFill>
                  <a:srgbClr val="0070C0"/>
                </a:solidFill>
              </a:rPr>
              <a:t>основі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положень</a:t>
            </a:r>
            <a:r>
              <a:rPr lang="ru-RU" dirty="0" smtClean="0">
                <a:solidFill>
                  <a:srgbClr val="0070C0"/>
                </a:solidFill>
              </a:rPr>
              <a:t> Л. С. </a:t>
            </a:r>
            <a:r>
              <a:rPr lang="ru-RU" dirty="0" err="1" smtClean="0">
                <a:solidFill>
                  <a:srgbClr val="0070C0"/>
                </a:solidFill>
              </a:rPr>
              <a:t>Виготського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розвитку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особистості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/>
              <a:t>дитини</a:t>
            </a:r>
            <a:r>
              <a:rPr lang="ru-RU" dirty="0"/>
              <a:t> </a:t>
            </a:r>
            <a:r>
              <a:rPr lang="ru-RU" dirty="0" smtClean="0"/>
              <a:t>та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О. В. </a:t>
            </a:r>
            <a:r>
              <a:rPr lang="ru-RU" dirty="0" err="1" smtClean="0"/>
              <a:t>Запорожця</a:t>
            </a:r>
            <a:r>
              <a:rPr lang="ru-RU" dirty="0" smtClean="0"/>
              <a:t>,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структури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у </a:t>
            </a:r>
            <a:r>
              <a:rPr lang="ru-RU" dirty="0" err="1" smtClean="0"/>
              <a:t>працях</a:t>
            </a:r>
            <a:r>
              <a:rPr lang="ru-RU" dirty="0" smtClean="0"/>
              <a:t> П. Я. </a:t>
            </a:r>
            <a:r>
              <a:rPr lang="ru-RU" dirty="0" err="1" smtClean="0"/>
              <a:t>Гальперіна</a:t>
            </a:r>
            <a:r>
              <a:rPr lang="ru-RU" dirty="0" smtClean="0"/>
              <a:t>, О. В. </a:t>
            </a:r>
            <a:r>
              <a:rPr lang="ru-RU" dirty="0" err="1" smtClean="0"/>
              <a:t>Запорожця</a:t>
            </a:r>
            <a:r>
              <a:rPr lang="ru-RU" dirty="0" smtClean="0"/>
              <a:t>, О. М </a:t>
            </a:r>
            <a:r>
              <a:rPr lang="ru-RU" dirty="0" err="1" smtClean="0"/>
              <a:t>Леонтьєва</a:t>
            </a:r>
            <a:r>
              <a:rPr lang="ru-RU" dirty="0" smtClean="0"/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14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err="1">
                <a:solidFill>
                  <a:prstClr val="black"/>
                </a:solidFill>
              </a:rPr>
              <a:t>Порівняння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традиційного</a:t>
            </a:r>
            <a:r>
              <a:rPr lang="ru-RU" sz="3200" dirty="0">
                <a:solidFill>
                  <a:prstClr val="black"/>
                </a:solidFill>
              </a:rPr>
              <a:t> і </a:t>
            </a:r>
            <a:r>
              <a:rPr lang="ru-RU" sz="3200" dirty="0" err="1">
                <a:solidFill>
                  <a:prstClr val="black"/>
                </a:solidFill>
              </a:rPr>
              <a:t>діяльнісного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методів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навчання</a:t>
            </a:r>
            <a:r>
              <a:rPr lang="ru-RU" sz="3200" dirty="0">
                <a:solidFill>
                  <a:prstClr val="black"/>
                </a:solidFill>
              </a:rPr>
              <a:t>.</a:t>
            </a:r>
            <a:br>
              <a:rPr lang="ru-RU" sz="3200" dirty="0">
                <a:solidFill>
                  <a:prstClr val="black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Пояснювально-ілюстративний</a:t>
            </a:r>
            <a:r>
              <a:rPr lang="ru-RU" b="1" dirty="0" smtClean="0"/>
              <a:t> метод</a:t>
            </a:r>
          </a:p>
          <a:p>
            <a:pPr marL="0" indent="0">
              <a:buNone/>
            </a:pPr>
            <a:r>
              <a:rPr lang="ru-RU" dirty="0" err="1" smtClean="0"/>
              <a:t>Повідомлення</a:t>
            </a:r>
            <a:r>
              <a:rPr lang="ru-RU" dirty="0" smtClean="0"/>
              <a:t> теми й мети уроку.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Пояснення</a:t>
            </a:r>
            <a:r>
              <a:rPr lang="ru-RU" dirty="0" smtClean="0"/>
              <a:t> нового </a:t>
            </a:r>
            <a:r>
              <a:rPr lang="ru-RU" dirty="0" err="1" smtClean="0"/>
              <a:t>матеріалу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err="1" smtClean="0"/>
              <a:t>Закріплення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Контроль.</a:t>
            </a:r>
          </a:p>
          <a:p>
            <a:r>
              <a:rPr lang="ru-RU" b="1" dirty="0" err="1" smtClean="0"/>
              <a:t>Діяльнісний</a:t>
            </a:r>
            <a:r>
              <a:rPr lang="ru-RU" b="1" dirty="0" smtClean="0"/>
              <a:t> метод</a:t>
            </a:r>
          </a:p>
          <a:p>
            <a:pPr marL="0" indent="0">
              <a:buNone/>
            </a:pPr>
            <a:r>
              <a:rPr lang="ru-RU" dirty="0" smtClean="0"/>
              <a:t>Постановка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(</a:t>
            </a:r>
            <a:r>
              <a:rPr lang="ru-RU" dirty="0" err="1" smtClean="0"/>
              <a:t>пробне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 «</a:t>
            </a:r>
            <a:r>
              <a:rPr lang="ru-RU" dirty="0" err="1" smtClean="0"/>
              <a:t>Відкриття</a:t>
            </a:r>
            <a:r>
              <a:rPr lang="ru-RU" dirty="0" smtClean="0"/>
              <a:t>» </a:t>
            </a:r>
            <a:r>
              <a:rPr lang="ru-RU" dirty="0" err="1" smtClean="0"/>
              <a:t>дітьми</a:t>
            </a:r>
            <a:r>
              <a:rPr lang="ru-RU" dirty="0" smtClean="0"/>
              <a:t> нового </a:t>
            </a:r>
            <a:r>
              <a:rPr lang="ru-RU" dirty="0" err="1" smtClean="0"/>
              <a:t>знання</a:t>
            </a:r>
            <a:r>
              <a:rPr lang="ru-RU" dirty="0" smtClean="0"/>
              <a:t>.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еталону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Первинне</a:t>
            </a:r>
            <a:r>
              <a:rPr lang="ru-RU" dirty="0" smtClean="0"/>
              <a:t> </a:t>
            </a:r>
            <a:r>
              <a:rPr lang="ru-RU" dirty="0" err="1" smtClean="0"/>
              <a:t>закріплення</a:t>
            </a:r>
            <a:r>
              <a:rPr lang="ru-RU" dirty="0" smtClean="0"/>
              <a:t> в </a:t>
            </a:r>
            <a:r>
              <a:rPr lang="ru-RU" dirty="0" err="1" smtClean="0"/>
              <a:t>зовнішній</a:t>
            </a:r>
            <a:r>
              <a:rPr lang="ru-RU" dirty="0" smtClean="0"/>
              <a:t> </a:t>
            </a:r>
            <a:r>
              <a:rPr lang="ru-RU" dirty="0" err="1" smtClean="0"/>
              <a:t>мові</a:t>
            </a:r>
            <a:r>
              <a:rPr lang="ru-RU" dirty="0" smtClean="0"/>
              <a:t> (з </a:t>
            </a:r>
            <a:r>
              <a:rPr lang="ru-RU" dirty="0" err="1" smtClean="0"/>
              <a:t>коментуванням</a:t>
            </a:r>
            <a:r>
              <a:rPr lang="ru-RU" dirty="0" smtClean="0"/>
              <a:t>).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Самостійна</a:t>
            </a:r>
            <a:r>
              <a:rPr lang="ru-RU" dirty="0" smtClean="0"/>
              <a:t> робота з </a:t>
            </a:r>
            <a:r>
              <a:rPr lang="ru-RU" dirty="0" err="1" smtClean="0"/>
              <a:t>перевіркою</a:t>
            </a:r>
            <a:r>
              <a:rPr lang="ru-RU" dirty="0" smtClean="0"/>
              <a:t> за </a:t>
            </a:r>
            <a:r>
              <a:rPr lang="ru-RU" dirty="0" err="1" smtClean="0"/>
              <a:t>еталоном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Розв’язування</a:t>
            </a:r>
            <a:r>
              <a:rPr lang="ru-RU" dirty="0" smtClean="0"/>
              <a:t> </a:t>
            </a:r>
            <a:r>
              <a:rPr lang="ru-RU" dirty="0" err="1" smtClean="0"/>
              <a:t>тренувальних</a:t>
            </a:r>
            <a:r>
              <a:rPr lang="ru-RU" dirty="0" smtClean="0"/>
              <a:t> </a:t>
            </a:r>
            <a:r>
              <a:rPr lang="ru-RU" dirty="0" err="1" smtClean="0"/>
              <a:t>вправ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 Контроль. </a:t>
            </a:r>
          </a:p>
          <a:p>
            <a:pPr marL="0" indent="0">
              <a:buNone/>
            </a:pPr>
            <a:r>
              <a:rPr lang="ru-RU" dirty="0" err="1" smtClean="0"/>
              <a:t>Розв’язування</a:t>
            </a:r>
            <a:r>
              <a:rPr lang="ru-RU" dirty="0" smtClean="0"/>
              <a:t> </a:t>
            </a:r>
            <a:r>
              <a:rPr lang="ru-RU" dirty="0" err="1" smtClean="0"/>
              <a:t>вправ</a:t>
            </a:r>
            <a:r>
              <a:rPr lang="ru-RU" dirty="0" smtClean="0"/>
              <a:t> на </a:t>
            </a:r>
            <a:r>
              <a:rPr lang="ru-RU" dirty="0" err="1" smtClean="0"/>
              <a:t>повторення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81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Можливості </a:t>
            </a:r>
            <a:r>
              <a:rPr lang="uk-UA" dirty="0" err="1" smtClean="0">
                <a:solidFill>
                  <a:srgbClr val="FF0000"/>
                </a:solidFill>
              </a:rPr>
              <a:t>діяльнісної</a:t>
            </a:r>
            <a:r>
              <a:rPr lang="uk-UA" dirty="0" smtClean="0">
                <a:solidFill>
                  <a:srgbClr val="FF0000"/>
                </a:solidFill>
              </a:rPr>
              <a:t> технології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/>
              <a:t>Діяльнісна</a:t>
            </a:r>
            <a:r>
              <a:rPr lang="ru-RU" dirty="0" smtClean="0"/>
              <a:t> </a:t>
            </a:r>
            <a:r>
              <a:rPr lang="ru-RU" dirty="0" err="1" smtClean="0"/>
              <a:t>технологія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дає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розвивати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здібності</a:t>
            </a:r>
            <a:r>
              <a:rPr lang="ru-RU" dirty="0" smtClean="0"/>
              <a:t> та </a:t>
            </a:r>
            <a:r>
              <a:rPr lang="ru-RU" dirty="0" err="1" smtClean="0"/>
              <a:t>якості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успішність</a:t>
            </a:r>
            <a:r>
              <a:rPr lang="ru-RU" dirty="0" smtClean="0"/>
              <a:t> не </a:t>
            </a:r>
            <a:r>
              <a:rPr lang="ru-RU" dirty="0" err="1" smtClean="0"/>
              <a:t>тільки</a:t>
            </a:r>
            <a:r>
              <a:rPr lang="ru-RU" dirty="0" smtClean="0"/>
              <a:t> в </a:t>
            </a:r>
            <a:r>
              <a:rPr lang="ru-RU" dirty="0" err="1" smtClean="0"/>
              <a:t>навчальній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, а </a:t>
            </a:r>
            <a:r>
              <a:rPr lang="ru-RU" dirty="0" err="1" smtClean="0"/>
              <a:t>загалом</a:t>
            </a:r>
            <a:r>
              <a:rPr lang="ru-RU" dirty="0" smtClean="0"/>
              <a:t> у </a:t>
            </a:r>
            <a:r>
              <a:rPr lang="ru-RU" dirty="0" err="1" smtClean="0"/>
              <a:t>різних</a:t>
            </a:r>
            <a:r>
              <a:rPr lang="ru-RU" dirty="0" smtClean="0"/>
              <a:t> аспектах </a:t>
            </a:r>
            <a:r>
              <a:rPr lang="ru-RU" dirty="0" err="1" smtClean="0"/>
              <a:t>життєдіяльності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418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66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Основа </a:t>
            </a:r>
            <a:r>
              <a:rPr lang="uk-UA" dirty="0" err="1" smtClean="0">
                <a:solidFill>
                  <a:srgbClr val="FF0000"/>
                </a:solidFill>
              </a:rPr>
              <a:t>діяльнісної</a:t>
            </a:r>
            <a:r>
              <a:rPr lang="uk-UA" dirty="0" smtClean="0">
                <a:solidFill>
                  <a:srgbClr val="FF0000"/>
                </a:solidFill>
              </a:rPr>
              <a:t> технології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 є принцип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готовому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здобуває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 у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школяра: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умов: а)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Безперервність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наступність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етапами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514350" indent="-514350">
              <a:buAutoNum type="arabicParenR"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самовизначення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способу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мисленнєвих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постановка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школярами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проговорюванням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вголос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й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самоперевірка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систему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14350" indent="-514350">
              <a:buAutoNum type="arabicParenR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11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>
                <a:solidFill>
                  <a:prstClr val="black"/>
                </a:solidFill>
              </a:rPr>
              <a:t>Структура </a:t>
            </a:r>
            <a:r>
              <a:rPr lang="ru-RU" sz="3000" dirty="0" err="1">
                <a:solidFill>
                  <a:prstClr val="black"/>
                </a:solidFill>
              </a:rPr>
              <a:t>уроків</a:t>
            </a:r>
            <a:r>
              <a:rPr lang="ru-RU" sz="3000" dirty="0">
                <a:solidFill>
                  <a:prstClr val="black"/>
                </a:solidFill>
              </a:rPr>
              <a:t> </a:t>
            </a:r>
            <a:r>
              <a:rPr lang="ru-RU" sz="3000" dirty="0" err="1">
                <a:solidFill>
                  <a:prstClr val="black"/>
                </a:solidFill>
              </a:rPr>
              <a:t>відкриття</a:t>
            </a:r>
            <a:r>
              <a:rPr lang="ru-RU" sz="3000" dirty="0">
                <a:solidFill>
                  <a:prstClr val="black"/>
                </a:solidFill>
              </a:rPr>
              <a:t> нового </a:t>
            </a:r>
            <a:r>
              <a:rPr lang="ru-RU" sz="3000" dirty="0" err="1">
                <a:solidFill>
                  <a:prstClr val="black"/>
                </a:solidFill>
              </a:rPr>
              <a:t>знання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 1 – </a:t>
            </a:r>
            <a:r>
              <a:rPr lang="ru-RU" dirty="0" err="1" smtClean="0"/>
              <a:t>мотивація</a:t>
            </a:r>
            <a:r>
              <a:rPr lang="ru-RU" dirty="0" smtClean="0"/>
              <a:t> до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2 – </a:t>
            </a:r>
            <a:r>
              <a:rPr lang="ru-RU" dirty="0" err="1" smtClean="0"/>
              <a:t>актуалізація</a:t>
            </a:r>
            <a:r>
              <a:rPr lang="ru-RU" dirty="0" smtClean="0"/>
              <a:t> і </a:t>
            </a:r>
            <a:r>
              <a:rPr lang="ru-RU" dirty="0" err="1" smtClean="0"/>
              <a:t>фіксування</a:t>
            </a:r>
            <a:r>
              <a:rPr lang="ru-RU" dirty="0" smtClean="0"/>
              <a:t> </a:t>
            </a:r>
            <a:r>
              <a:rPr lang="ru-RU" dirty="0" err="1" smtClean="0"/>
              <a:t>індивідуальних</a:t>
            </a:r>
            <a:r>
              <a:rPr lang="ru-RU" dirty="0" smtClean="0"/>
              <a:t> </a:t>
            </a:r>
            <a:r>
              <a:rPr lang="ru-RU" dirty="0" err="1" smtClean="0"/>
              <a:t>труднощів</a:t>
            </a:r>
            <a:r>
              <a:rPr lang="ru-RU" dirty="0" smtClean="0"/>
              <a:t> у </a:t>
            </a:r>
            <a:r>
              <a:rPr lang="ru-RU" dirty="0" err="1" smtClean="0"/>
              <a:t>пробній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3 –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 і причин </a:t>
            </a:r>
            <a:r>
              <a:rPr lang="ru-RU" dirty="0" err="1" smtClean="0"/>
              <a:t>труднощів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4 – </a:t>
            </a:r>
            <a:r>
              <a:rPr lang="ru-RU" dirty="0" err="1" smtClean="0"/>
              <a:t>побудова</a:t>
            </a:r>
            <a:r>
              <a:rPr lang="ru-RU" dirty="0" smtClean="0"/>
              <a:t> проекту </a:t>
            </a:r>
            <a:r>
              <a:rPr lang="ru-RU" dirty="0" err="1" smtClean="0"/>
              <a:t>виходу</a:t>
            </a:r>
            <a:r>
              <a:rPr lang="ru-RU" dirty="0" smtClean="0"/>
              <a:t> з </a:t>
            </a:r>
            <a:r>
              <a:rPr lang="ru-RU" dirty="0" err="1" smtClean="0"/>
              <a:t>утруднення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5 – </a:t>
            </a:r>
            <a:r>
              <a:rPr lang="ru-RU" dirty="0" err="1" smtClean="0"/>
              <a:t>реалізація</a:t>
            </a:r>
            <a:r>
              <a:rPr lang="ru-RU" dirty="0" smtClean="0"/>
              <a:t> </a:t>
            </a:r>
            <a:r>
              <a:rPr lang="ru-RU" dirty="0" err="1" smtClean="0"/>
              <a:t>побудованого</a:t>
            </a:r>
            <a:r>
              <a:rPr lang="ru-RU" dirty="0" smtClean="0"/>
              <a:t> проекту; </a:t>
            </a:r>
          </a:p>
          <a:p>
            <a:pPr marL="0" indent="0">
              <a:buNone/>
            </a:pPr>
            <a:r>
              <a:rPr lang="ru-RU" dirty="0" smtClean="0"/>
              <a:t>6 – </a:t>
            </a:r>
            <a:r>
              <a:rPr lang="ru-RU" dirty="0" err="1" smtClean="0"/>
              <a:t>первинне</a:t>
            </a:r>
            <a:r>
              <a:rPr lang="ru-RU" dirty="0" smtClean="0"/>
              <a:t> </a:t>
            </a:r>
            <a:r>
              <a:rPr lang="ru-RU" dirty="0" err="1" smtClean="0"/>
              <a:t>закріплення</a:t>
            </a:r>
            <a:r>
              <a:rPr lang="ru-RU" dirty="0" smtClean="0"/>
              <a:t> в </a:t>
            </a:r>
            <a:r>
              <a:rPr lang="ru-RU" dirty="0" err="1" smtClean="0"/>
              <a:t>зовнішньому</a:t>
            </a:r>
            <a:r>
              <a:rPr lang="ru-RU" dirty="0" smtClean="0"/>
              <a:t> </a:t>
            </a:r>
            <a:r>
              <a:rPr lang="ru-RU" dirty="0" err="1" smtClean="0"/>
              <a:t>мовленні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7 – </a:t>
            </a:r>
            <a:r>
              <a:rPr lang="ru-RU" dirty="0" err="1" smtClean="0"/>
              <a:t>самостійна</a:t>
            </a:r>
            <a:r>
              <a:rPr lang="ru-RU" dirty="0" smtClean="0"/>
              <a:t> робота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самоперевіркою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8 – </a:t>
            </a:r>
            <a:r>
              <a:rPr lang="ru-RU" dirty="0" err="1" smtClean="0"/>
              <a:t>включення</a:t>
            </a:r>
            <a:r>
              <a:rPr lang="ru-RU" dirty="0" smtClean="0"/>
              <a:t> у </a:t>
            </a:r>
            <a:r>
              <a:rPr lang="ru-RU" dirty="0" err="1" smtClean="0"/>
              <a:t>власну</a:t>
            </a:r>
            <a:r>
              <a:rPr lang="ru-RU" dirty="0" smtClean="0"/>
              <a:t> систему </a:t>
            </a:r>
            <a:r>
              <a:rPr lang="ru-RU" dirty="0" err="1" smtClean="0"/>
              <a:t>знань</a:t>
            </a:r>
            <a:r>
              <a:rPr lang="ru-RU" dirty="0" smtClean="0"/>
              <a:t> і </a:t>
            </a:r>
            <a:r>
              <a:rPr lang="ru-RU" dirty="0" err="1" smtClean="0"/>
              <a:t>повторення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9 – </a:t>
            </a:r>
            <a:r>
              <a:rPr lang="ru-RU" dirty="0" err="1" smtClean="0"/>
              <a:t>рефлексія</a:t>
            </a:r>
            <a:r>
              <a:rPr lang="ru-RU" dirty="0" smtClean="0"/>
              <a:t>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719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кожному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уроку.</a:t>
            </a:r>
            <a:b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>
            <a:noAutofit/>
          </a:bodyPr>
          <a:lstStyle/>
          <a:p>
            <a:pPr marL="514350" indent="-514350" algn="just">
              <a:buAutoNum type="arabicPeriod"/>
            </a:pPr>
            <a:r>
              <a:rPr lang="ru-RU" sz="1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самовизначення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учителем і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однолітками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 algn="just">
              <a:buAutoNum type="arabicPeriod"/>
            </a:pP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причинно-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наслідкові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думки,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собою мету,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планом,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текстів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думки й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узгоджувати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усвідомлено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довільно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висловлювання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алгоритмом; 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самоконтроль,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критеріальну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самооцінку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корекцію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рефлексію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самооцінку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пізнавальні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вольова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саморегуляція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включаються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суб’єктами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і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механічно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заучують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8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через передачу готового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через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самостійне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Постановка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схемами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вголос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 себе»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тренувальних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переходить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437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Типи уроків в системі </a:t>
            </a:r>
            <a:r>
              <a:rPr lang="uk-UA" b="1" dirty="0" err="1" smtClean="0">
                <a:solidFill>
                  <a:srgbClr val="002060"/>
                </a:solidFill>
              </a:rPr>
              <a:t>діяльнісного</a:t>
            </a:r>
            <a:r>
              <a:rPr lang="uk-UA" b="1" dirty="0" smtClean="0">
                <a:solidFill>
                  <a:srgbClr val="002060"/>
                </a:solidFill>
              </a:rPr>
              <a:t> методу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smtClean="0">
                <a:solidFill>
                  <a:srgbClr val="FF0000"/>
                </a:solidFill>
              </a:rPr>
              <a:t>Відкриття нових знань.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rgbClr val="00B0F0"/>
                </a:solidFill>
              </a:rPr>
              <a:t>Рефлексії</a:t>
            </a:r>
            <a:r>
              <a:rPr lang="uk-UA" dirty="0" smtClean="0"/>
              <a:t> </a:t>
            </a:r>
            <a:r>
              <a:rPr lang="uk-UA" sz="1600" dirty="0" smtClean="0"/>
              <a:t>(відпрацьовуються набуті вміння та  навички, формуються навчальні дії)</a:t>
            </a:r>
            <a:r>
              <a:rPr lang="uk-UA" dirty="0" smtClean="0"/>
              <a:t>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rgbClr val="C00000"/>
                </a:solidFill>
              </a:rPr>
              <a:t>Розвивального контролю</a:t>
            </a:r>
            <a:r>
              <a:rPr lang="uk-UA" dirty="0" smtClean="0"/>
              <a:t> </a:t>
            </a:r>
            <a:r>
              <a:rPr lang="uk-UA" sz="1600" dirty="0" smtClean="0"/>
              <a:t>(перевірка засвоєння знань, контролюють себе, виконують самооцінку).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rgbClr val="00B050"/>
                </a:solidFill>
              </a:rPr>
              <a:t>Систематизації</a:t>
            </a:r>
            <a:r>
              <a:rPr lang="uk-UA" dirty="0" smtClean="0"/>
              <a:t> </a:t>
            </a:r>
            <a:r>
              <a:rPr lang="uk-UA" sz="1600" dirty="0" smtClean="0"/>
              <a:t>(роблять узагальнення, визначають їх застосування).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16008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</a:t>
            </a:r>
            <a:r>
              <a:rPr lang="ru-RU" sz="2800" dirty="0" smtClean="0"/>
              <a:t>труктура </a:t>
            </a:r>
            <a:r>
              <a:rPr lang="ru-RU" sz="2800" dirty="0" err="1" smtClean="0"/>
              <a:t>навчальної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діяльності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 smtClean="0"/>
              <a:t> Система </a:t>
            </a:r>
            <a:r>
              <a:rPr lang="ru-RU" sz="2800" dirty="0" err="1" smtClean="0"/>
              <a:t>діяльнісних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кроків</a:t>
            </a:r>
            <a:r>
              <a:rPr lang="ru-RU" sz="2800" dirty="0" smtClean="0"/>
              <a:t> за </a:t>
            </a:r>
            <a:r>
              <a:rPr lang="ru-RU" sz="2800" dirty="0" err="1" smtClean="0"/>
              <a:t>діяльнісною</a:t>
            </a:r>
            <a:r>
              <a:rPr lang="ru-RU" sz="2800" dirty="0" smtClean="0"/>
              <a:t> </a:t>
            </a:r>
            <a:r>
              <a:rPr lang="ru-RU" sz="2800" dirty="0" err="1" smtClean="0"/>
              <a:t>технологією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742950" indent="-742950">
              <a:buAutoNum type="arabicPeriod"/>
            </a:pPr>
            <a:r>
              <a:rPr lang="ru-RU" sz="4200" b="1" dirty="0" err="1" smtClean="0">
                <a:solidFill>
                  <a:srgbClr val="FF0000"/>
                </a:solidFill>
              </a:rPr>
              <a:t>Мотивація</a:t>
            </a:r>
            <a:r>
              <a:rPr lang="ru-RU" sz="4200" b="1" dirty="0" smtClean="0">
                <a:solidFill>
                  <a:srgbClr val="FF0000"/>
                </a:solidFill>
              </a:rPr>
              <a:t> (</a:t>
            </a:r>
            <a:r>
              <a:rPr lang="ru-RU" sz="4200" b="1" dirty="0" err="1" smtClean="0">
                <a:solidFill>
                  <a:srgbClr val="FF0000"/>
                </a:solidFill>
              </a:rPr>
              <a:t>самовизначення</a:t>
            </a:r>
            <a:r>
              <a:rPr lang="ru-RU" sz="4200" b="1" dirty="0" smtClean="0">
                <a:solidFill>
                  <a:srgbClr val="FF0000"/>
                </a:solidFill>
              </a:rPr>
              <a:t>) до </a:t>
            </a:r>
            <a:r>
              <a:rPr lang="ru-RU" sz="4200" b="1" dirty="0" err="1" smtClean="0">
                <a:solidFill>
                  <a:srgbClr val="FF0000"/>
                </a:solidFill>
              </a:rPr>
              <a:t>навчальної</a:t>
            </a:r>
            <a:r>
              <a:rPr lang="ru-RU" sz="4200" b="1" dirty="0" smtClean="0">
                <a:solidFill>
                  <a:srgbClr val="FF0000"/>
                </a:solidFill>
              </a:rPr>
              <a:t> </a:t>
            </a:r>
            <a:r>
              <a:rPr lang="ru-RU" sz="4200" b="1" dirty="0" err="1" smtClean="0">
                <a:solidFill>
                  <a:srgbClr val="FF0000"/>
                </a:solidFill>
              </a:rPr>
              <a:t>діяльності</a:t>
            </a:r>
            <a:r>
              <a:rPr lang="ru-RU" sz="4200" b="1" dirty="0" smtClean="0">
                <a:solidFill>
                  <a:srgbClr val="FF0000"/>
                </a:solidFill>
              </a:rPr>
              <a:t> (1-2 </a:t>
            </a:r>
            <a:r>
              <a:rPr lang="ru-RU" sz="4200" b="1" dirty="0" err="1" smtClean="0">
                <a:solidFill>
                  <a:srgbClr val="FF0000"/>
                </a:solidFill>
              </a:rPr>
              <a:t>хв</a:t>
            </a:r>
            <a:r>
              <a:rPr lang="ru-RU" sz="4200" b="1" dirty="0" smtClean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ru-RU" dirty="0" smtClean="0"/>
              <a:t>Мета: </a:t>
            </a:r>
            <a:r>
              <a:rPr lang="ru-RU" dirty="0" err="1" smtClean="0"/>
              <a:t>мотивувати</a:t>
            </a:r>
            <a:r>
              <a:rPr lang="ru-RU" dirty="0" smtClean="0"/>
              <a:t> (</a:t>
            </a:r>
            <a:r>
              <a:rPr lang="ru-RU" dirty="0" err="1" smtClean="0"/>
              <a:t>самовизначитися</a:t>
            </a:r>
            <a:r>
              <a:rPr lang="ru-RU" dirty="0" smtClean="0"/>
              <a:t>) </a:t>
            </a:r>
            <a:r>
              <a:rPr lang="ru-RU" dirty="0" err="1" smtClean="0"/>
              <a:t>учнів</a:t>
            </a:r>
            <a:r>
              <a:rPr lang="ru-RU" dirty="0" smtClean="0"/>
              <a:t> до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endParaRPr lang="ru-RU" dirty="0"/>
          </a:p>
          <a:p>
            <a:pPr marL="514350" indent="-514350">
              <a:buAutoNum type="arabicParenR"/>
            </a:pPr>
            <a:r>
              <a:rPr lang="ru-RU" dirty="0" err="1" smtClean="0"/>
              <a:t>актуалізуються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до </a:t>
            </a:r>
            <a:r>
              <a:rPr lang="ru-RU" dirty="0" err="1" smtClean="0"/>
              <a:t>учня</a:t>
            </a:r>
            <a:r>
              <a:rPr lang="ru-RU" dirty="0" smtClean="0"/>
              <a:t> з боку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(«треба»); 2) </a:t>
            </a:r>
            <a:r>
              <a:rPr lang="ru-RU" dirty="0" err="1" smtClean="0"/>
              <a:t>встановлюються</a:t>
            </a:r>
            <a:r>
              <a:rPr lang="ru-RU" dirty="0" smtClean="0"/>
              <a:t> </a:t>
            </a:r>
            <a:r>
              <a:rPr lang="ru-RU" dirty="0" err="1" smtClean="0"/>
              <a:t>тематичні</a:t>
            </a:r>
            <a:r>
              <a:rPr lang="ru-RU" dirty="0" smtClean="0"/>
              <a:t> рамки («</a:t>
            </a:r>
            <a:r>
              <a:rPr lang="ru-RU" dirty="0" err="1" smtClean="0"/>
              <a:t>можу</a:t>
            </a:r>
            <a:r>
              <a:rPr lang="ru-RU" dirty="0" smtClean="0"/>
              <a:t>»); 3) </a:t>
            </a:r>
            <a:r>
              <a:rPr lang="ru-RU" dirty="0" err="1" smtClean="0"/>
              <a:t>створюються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для </a:t>
            </a:r>
            <a:r>
              <a:rPr lang="ru-RU" dirty="0" err="1" smtClean="0"/>
              <a:t>виникнення</a:t>
            </a:r>
            <a:r>
              <a:rPr lang="ru-RU" dirty="0" smtClean="0"/>
              <a:t> в </a:t>
            </a:r>
            <a:r>
              <a:rPr lang="ru-RU" dirty="0" err="1" smtClean="0"/>
              <a:t>учня</a:t>
            </a:r>
            <a:r>
              <a:rPr lang="ru-RU" dirty="0" smtClean="0"/>
              <a:t> </a:t>
            </a:r>
            <a:r>
              <a:rPr lang="ru-RU" dirty="0" err="1" smtClean="0"/>
              <a:t>внутрішньої</a:t>
            </a:r>
            <a:r>
              <a:rPr lang="ru-RU" dirty="0" smtClean="0"/>
              <a:t> потреби у </a:t>
            </a:r>
            <a:r>
              <a:rPr lang="ru-RU" dirty="0" err="1" smtClean="0"/>
              <a:t>включенні</a:t>
            </a:r>
            <a:r>
              <a:rPr lang="ru-RU" dirty="0" smtClean="0"/>
              <a:t> в </a:t>
            </a:r>
            <a:r>
              <a:rPr lang="ru-RU" dirty="0" err="1" smtClean="0"/>
              <a:t>навчальну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 («хочу»). </a:t>
            </a:r>
          </a:p>
          <a:p>
            <a:pPr marL="0" indent="0">
              <a:buNone/>
            </a:pP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мотивації</a:t>
            </a:r>
            <a:r>
              <a:rPr lang="ru-RU" dirty="0" smtClean="0"/>
              <a:t> </a:t>
            </a:r>
            <a:r>
              <a:rPr lang="ru-RU" dirty="0" err="1" smtClean="0"/>
              <a:t>суб’єкта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(</a:t>
            </a:r>
            <a:r>
              <a:rPr lang="ru-RU" dirty="0" err="1" smtClean="0"/>
              <a:t>учня</a:t>
            </a:r>
            <a:r>
              <a:rPr lang="ru-RU" dirty="0" smtClean="0"/>
              <a:t>) </a:t>
            </a:r>
            <a:r>
              <a:rPr lang="ru-RU" dirty="0" err="1" smtClean="0"/>
              <a:t>полягає</a:t>
            </a:r>
            <a:r>
              <a:rPr lang="ru-RU" dirty="0" smtClean="0"/>
              <a:t> в </a:t>
            </a:r>
            <a:r>
              <a:rPr lang="ru-RU" dirty="0" err="1" smtClean="0"/>
              <a:t>розумінні</a:t>
            </a:r>
            <a:r>
              <a:rPr lang="ru-RU" dirty="0" smtClean="0"/>
              <a:t> й </a:t>
            </a:r>
            <a:r>
              <a:rPr lang="ru-RU" dirty="0" err="1" smtClean="0"/>
              <a:t>прийнятті</a:t>
            </a:r>
            <a:r>
              <a:rPr lang="ru-RU" dirty="0" smtClean="0"/>
              <a:t> ним на </a:t>
            </a:r>
            <a:r>
              <a:rPr lang="ru-RU" dirty="0" err="1" smtClean="0"/>
              <a:t>особистісно</a:t>
            </a:r>
            <a:r>
              <a:rPr lang="ru-RU" dirty="0" smtClean="0"/>
              <a:t> </a:t>
            </a:r>
            <a:r>
              <a:rPr lang="ru-RU" dirty="0" err="1" smtClean="0"/>
              <a:t>значущому</a:t>
            </a:r>
            <a:r>
              <a:rPr lang="ru-RU" dirty="0" smtClean="0"/>
              <a:t>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пропонованих</a:t>
            </a:r>
            <a:r>
              <a:rPr lang="ru-RU" dirty="0" smtClean="0"/>
              <a:t> до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вимог</a:t>
            </a:r>
            <a:r>
              <a:rPr lang="ru-RU" dirty="0" smtClean="0"/>
              <a:t>, у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випадку</a:t>
            </a:r>
            <a:r>
              <a:rPr lang="ru-RU" dirty="0" smtClean="0"/>
              <a:t> — норм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(«треба» – «</a:t>
            </a:r>
            <a:r>
              <a:rPr lang="ru-RU" dirty="0" err="1" smtClean="0"/>
              <a:t>можу</a:t>
            </a:r>
            <a:r>
              <a:rPr lang="ru-RU" dirty="0" smtClean="0"/>
              <a:t>» – «хочу»). Тому початок уроку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містити</a:t>
            </a:r>
            <a:r>
              <a:rPr lang="ru-RU" dirty="0" smtClean="0"/>
              <a:t> </a:t>
            </a:r>
            <a:r>
              <a:rPr lang="ru-RU" dirty="0" err="1" smtClean="0"/>
              <a:t>повторення</a:t>
            </a:r>
            <a:r>
              <a:rPr lang="ru-RU" dirty="0" smtClean="0"/>
              <a:t> </a:t>
            </a:r>
            <a:r>
              <a:rPr lang="ru-RU" dirty="0" err="1" smtClean="0"/>
              <a:t>відомих</a:t>
            </a:r>
            <a:r>
              <a:rPr lang="ru-RU" dirty="0" smtClean="0"/>
              <a:t> </a:t>
            </a:r>
            <a:r>
              <a:rPr lang="ru-RU" dirty="0" err="1" smtClean="0"/>
              <a:t>учням</a:t>
            </a:r>
            <a:r>
              <a:rPr lang="ru-RU" dirty="0" smtClean="0"/>
              <a:t> правил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. Тут же </a:t>
            </a:r>
            <a:r>
              <a:rPr lang="ru-RU" dirty="0" err="1" smtClean="0"/>
              <a:t>виокремлюються</a:t>
            </a:r>
            <a:r>
              <a:rPr lang="ru-RU" dirty="0" smtClean="0"/>
              <a:t> </a:t>
            </a:r>
            <a:r>
              <a:rPr lang="ru-RU" dirty="0" err="1" smtClean="0"/>
              <a:t>змістовні</a:t>
            </a:r>
            <a:r>
              <a:rPr lang="ru-RU" dirty="0" smtClean="0"/>
              <a:t> рамки уроку («</a:t>
            </a:r>
            <a:r>
              <a:rPr lang="ru-RU" dirty="0" err="1" smtClean="0"/>
              <a:t>можу</a:t>
            </a:r>
            <a:r>
              <a:rPr lang="ru-RU" dirty="0" smtClean="0"/>
              <a:t>»).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065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>
                <a:solidFill>
                  <a:srgbClr val="FF0000"/>
                </a:solidFill>
              </a:rPr>
              <a:t>2</a:t>
            </a:r>
            <a:r>
              <a:rPr lang="ru-RU" sz="3000" b="1" dirty="0">
                <a:solidFill>
                  <a:srgbClr val="FF0000"/>
                </a:solidFill>
              </a:rPr>
              <a:t>. </a:t>
            </a:r>
            <a:r>
              <a:rPr lang="ru-RU" sz="3000" b="1" dirty="0" err="1">
                <a:solidFill>
                  <a:srgbClr val="FF0000"/>
                </a:solidFill>
              </a:rPr>
              <a:t>Актуалізація</a:t>
            </a:r>
            <a:r>
              <a:rPr lang="ru-RU" sz="3000" b="1" dirty="0">
                <a:solidFill>
                  <a:srgbClr val="FF0000"/>
                </a:solidFill>
              </a:rPr>
              <a:t> й </a:t>
            </a:r>
            <a:r>
              <a:rPr lang="ru-RU" sz="3000" b="1" dirty="0" err="1">
                <a:solidFill>
                  <a:srgbClr val="FF0000"/>
                </a:solidFill>
              </a:rPr>
              <a:t>фіксування</a:t>
            </a:r>
            <a:r>
              <a:rPr lang="ru-RU" sz="3000" b="1" dirty="0">
                <a:solidFill>
                  <a:srgbClr val="FF0000"/>
                </a:solidFill>
              </a:rPr>
              <a:t> </a:t>
            </a:r>
            <a:r>
              <a:rPr lang="ru-RU" sz="3000" b="1" dirty="0" err="1">
                <a:solidFill>
                  <a:srgbClr val="FF0000"/>
                </a:solidFill>
              </a:rPr>
              <a:t>індивідуальних</a:t>
            </a:r>
            <a:r>
              <a:rPr lang="ru-RU" sz="3000" b="1" dirty="0">
                <a:solidFill>
                  <a:srgbClr val="FF0000"/>
                </a:solidFill>
              </a:rPr>
              <a:t> </a:t>
            </a:r>
            <a:r>
              <a:rPr lang="ru-RU" sz="3000" b="1" dirty="0" err="1">
                <a:solidFill>
                  <a:srgbClr val="FF0000"/>
                </a:solidFill>
              </a:rPr>
              <a:t>труднощів</a:t>
            </a:r>
            <a:r>
              <a:rPr lang="ru-RU" sz="3000" b="1" dirty="0">
                <a:solidFill>
                  <a:srgbClr val="FF0000"/>
                </a:solidFill>
              </a:rPr>
              <a:t> у </a:t>
            </a:r>
            <a:r>
              <a:rPr lang="ru-RU" sz="3000" b="1" dirty="0" err="1">
                <a:solidFill>
                  <a:srgbClr val="FF0000"/>
                </a:solidFill>
              </a:rPr>
              <a:t>пробній</a:t>
            </a:r>
            <a:r>
              <a:rPr lang="ru-RU" sz="3000" b="1" dirty="0">
                <a:solidFill>
                  <a:srgbClr val="FF0000"/>
                </a:solidFill>
              </a:rPr>
              <a:t> </a:t>
            </a:r>
            <a:r>
              <a:rPr lang="ru-RU" sz="3000" b="1" dirty="0" err="1" smtClean="0">
                <a:solidFill>
                  <a:srgbClr val="FF0000"/>
                </a:solidFill>
              </a:rPr>
              <a:t>дії</a:t>
            </a:r>
            <a:r>
              <a:rPr lang="ru-RU" sz="3000" b="1" dirty="0" smtClean="0">
                <a:solidFill>
                  <a:srgbClr val="FF0000"/>
                </a:solidFill>
              </a:rPr>
              <a:t> </a:t>
            </a:r>
            <a:r>
              <a:rPr lang="ru-RU" sz="3000" dirty="0" smtClean="0">
                <a:solidFill>
                  <a:srgbClr val="FF0000"/>
                </a:solidFill>
              </a:rPr>
              <a:t>(5-7хв)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Мета: 1) </a:t>
            </a:r>
            <a:r>
              <a:rPr lang="ru-RU" dirty="0" err="1" smtClean="0"/>
              <a:t>актуалізація</a:t>
            </a:r>
            <a:r>
              <a:rPr lang="ru-RU" dirty="0" smtClean="0"/>
              <a:t> </a:t>
            </a:r>
            <a:r>
              <a:rPr lang="ru-RU" dirty="0" err="1" smtClean="0"/>
              <a:t>вивчених</a:t>
            </a:r>
            <a:r>
              <a:rPr lang="ru-RU" dirty="0" smtClean="0"/>
              <a:t> </a:t>
            </a:r>
            <a:r>
              <a:rPr lang="ru-RU" dirty="0" err="1" smtClean="0"/>
              <a:t>способів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, </a:t>
            </a:r>
            <a:r>
              <a:rPr lang="ru-RU" dirty="0" err="1" smtClean="0"/>
              <a:t>достатніх</a:t>
            </a:r>
            <a:r>
              <a:rPr lang="ru-RU" dirty="0" smtClean="0"/>
              <a:t> для </a:t>
            </a:r>
            <a:r>
              <a:rPr lang="ru-RU" dirty="0" err="1" smtClean="0"/>
              <a:t>побудови</a:t>
            </a:r>
            <a:r>
              <a:rPr lang="ru-RU" dirty="0" smtClean="0"/>
              <a:t> нового </a:t>
            </a:r>
            <a:r>
              <a:rPr lang="ru-RU" dirty="0" err="1" smtClean="0"/>
              <a:t>знання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вербальна</a:t>
            </a:r>
            <a:r>
              <a:rPr lang="ru-RU" dirty="0" smtClean="0"/>
              <a:t> (у </a:t>
            </a:r>
            <a:r>
              <a:rPr lang="ru-RU" dirty="0" err="1" smtClean="0"/>
              <a:t>мові</a:t>
            </a:r>
            <a:r>
              <a:rPr lang="ru-RU" dirty="0" smtClean="0"/>
              <a:t>) і </a:t>
            </a:r>
            <a:r>
              <a:rPr lang="ru-RU" dirty="0" err="1" smtClean="0"/>
              <a:t>знакова</a:t>
            </a:r>
            <a:r>
              <a:rPr lang="ru-RU" dirty="0" smtClean="0"/>
              <a:t> (</a:t>
            </a:r>
            <a:r>
              <a:rPr lang="ru-RU" dirty="0" err="1" smtClean="0"/>
              <a:t>еталон</a:t>
            </a:r>
            <a:r>
              <a:rPr lang="ru-RU" dirty="0" smtClean="0"/>
              <a:t>) </a:t>
            </a:r>
            <a:r>
              <a:rPr lang="ru-RU" dirty="0" err="1" smtClean="0"/>
              <a:t>фіксація</a:t>
            </a:r>
            <a:r>
              <a:rPr lang="ru-RU" dirty="0" smtClean="0"/>
              <a:t> та </a:t>
            </a:r>
            <a:r>
              <a:rPr lang="ru-RU" dirty="0" err="1" smtClean="0"/>
              <a:t>узагальнення</a:t>
            </a:r>
            <a:r>
              <a:rPr lang="ru-RU" dirty="0" smtClean="0"/>
              <a:t>; 2) </a:t>
            </a:r>
            <a:r>
              <a:rPr lang="ru-RU" dirty="0" err="1" smtClean="0"/>
              <a:t>актуалізація</a:t>
            </a:r>
            <a:r>
              <a:rPr lang="ru-RU" dirty="0" smtClean="0"/>
              <a:t> </a:t>
            </a:r>
            <a:r>
              <a:rPr lang="ru-RU" dirty="0" err="1" smtClean="0"/>
              <a:t>розумових</a:t>
            </a:r>
            <a:r>
              <a:rPr lang="ru-RU" dirty="0" smtClean="0"/>
              <a:t> </a:t>
            </a:r>
            <a:r>
              <a:rPr lang="ru-RU" dirty="0" err="1" smtClean="0"/>
              <a:t>операцій</a:t>
            </a:r>
            <a:r>
              <a:rPr lang="ru-RU" dirty="0" smtClean="0"/>
              <a:t> і </a:t>
            </a:r>
            <a:r>
              <a:rPr lang="ru-RU" dirty="0" err="1" smtClean="0"/>
              <a:t>пізнавальних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, </a:t>
            </a:r>
            <a:r>
              <a:rPr lang="ru-RU" dirty="0" err="1" smtClean="0"/>
              <a:t>достатніх</a:t>
            </a:r>
            <a:r>
              <a:rPr lang="ru-RU" dirty="0" smtClean="0"/>
              <a:t> для </a:t>
            </a:r>
            <a:r>
              <a:rPr lang="ru-RU" dirty="0" err="1" smtClean="0"/>
              <a:t>побудови</a:t>
            </a:r>
            <a:r>
              <a:rPr lang="ru-RU" dirty="0" smtClean="0"/>
              <a:t> нового </a:t>
            </a:r>
            <a:r>
              <a:rPr lang="ru-RU" dirty="0" err="1" smtClean="0"/>
              <a:t>знання</a:t>
            </a:r>
            <a:r>
              <a:rPr lang="ru-RU" dirty="0" smtClean="0"/>
              <a:t>; 3) </a:t>
            </a:r>
            <a:r>
              <a:rPr lang="ru-RU" dirty="0" err="1" smtClean="0"/>
              <a:t>мотивація</a:t>
            </a:r>
            <a:r>
              <a:rPr lang="ru-RU" dirty="0" smtClean="0"/>
              <a:t> до </a:t>
            </a:r>
            <a:r>
              <a:rPr lang="ru-RU" dirty="0" err="1" smtClean="0"/>
              <a:t>пробної</a:t>
            </a:r>
            <a:r>
              <a:rPr lang="ru-RU" dirty="0" smtClean="0"/>
              <a:t>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(«треба» – «</a:t>
            </a:r>
            <a:r>
              <a:rPr lang="ru-RU" dirty="0" err="1" smtClean="0"/>
              <a:t>можу</a:t>
            </a:r>
            <a:r>
              <a:rPr lang="ru-RU" dirty="0" smtClean="0"/>
              <a:t>» – «хочу») і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самостійного</a:t>
            </a:r>
            <a:r>
              <a:rPr lang="ru-RU" dirty="0" smtClean="0"/>
              <a:t> </a:t>
            </a:r>
            <a:r>
              <a:rPr lang="ru-RU" dirty="0" err="1" smtClean="0"/>
              <a:t>здійснення</a:t>
            </a:r>
            <a:r>
              <a:rPr lang="ru-RU" dirty="0" smtClean="0"/>
              <a:t>; 4) </a:t>
            </a:r>
            <a:r>
              <a:rPr lang="ru-RU" dirty="0" err="1" smtClean="0"/>
              <a:t>фіксація</a:t>
            </a:r>
            <a:r>
              <a:rPr lang="ru-RU" dirty="0" smtClean="0"/>
              <a:t> </a:t>
            </a:r>
            <a:r>
              <a:rPr lang="ru-RU" dirty="0" err="1" smtClean="0"/>
              <a:t>учнями</a:t>
            </a:r>
            <a:r>
              <a:rPr lang="ru-RU" dirty="0" smtClean="0"/>
              <a:t> </a:t>
            </a:r>
            <a:r>
              <a:rPr lang="ru-RU" dirty="0" err="1" smtClean="0"/>
              <a:t>індивідуальних</a:t>
            </a:r>
            <a:r>
              <a:rPr lang="ru-RU" dirty="0" smtClean="0"/>
              <a:t> </a:t>
            </a:r>
            <a:r>
              <a:rPr lang="ru-RU" dirty="0" err="1" smtClean="0"/>
              <a:t>труднощів</a:t>
            </a:r>
            <a:r>
              <a:rPr lang="ru-RU" dirty="0" smtClean="0"/>
              <a:t> у </a:t>
            </a:r>
            <a:r>
              <a:rPr lang="ru-RU" dirty="0" err="1" smtClean="0"/>
              <a:t>виконанні</a:t>
            </a:r>
            <a:r>
              <a:rPr lang="ru-RU" dirty="0" smtClean="0"/>
              <a:t> </a:t>
            </a:r>
            <a:r>
              <a:rPr lang="ru-RU" dirty="0" err="1" smtClean="0"/>
              <a:t>пробної</a:t>
            </a:r>
            <a:r>
              <a:rPr lang="ru-RU" dirty="0" smtClean="0"/>
              <a:t>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обґрунтуванні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549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вибрала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?; —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вибрала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постановка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те,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невідомо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(Ми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спробуємо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Навіщо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пробувати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(Так); •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З’ясовується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актуалізованих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2)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в тому,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•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нам треба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(Треба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поміркувати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виконуючи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звикають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не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приводом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925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3. </a:t>
            </a:r>
            <a:r>
              <a:rPr lang="ru-RU" dirty="0" err="1" smtClean="0">
                <a:solidFill>
                  <a:srgbClr val="FF0000"/>
                </a:solidFill>
              </a:rPr>
              <a:t>Виявлення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місця</a:t>
            </a:r>
            <a:r>
              <a:rPr lang="ru-RU" dirty="0" smtClean="0">
                <a:solidFill>
                  <a:srgbClr val="FF0000"/>
                </a:solidFill>
              </a:rPr>
              <a:t> та причини </a:t>
            </a:r>
            <a:r>
              <a:rPr lang="ru-RU" dirty="0" err="1" smtClean="0">
                <a:solidFill>
                  <a:srgbClr val="FF0000"/>
                </a:solidFill>
              </a:rPr>
              <a:t>труднощів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Мета: 1) </a:t>
            </a:r>
            <a:r>
              <a:rPr lang="ru-RU" dirty="0" err="1" smtClean="0">
                <a:solidFill>
                  <a:srgbClr val="002060"/>
                </a:solidFill>
              </a:rPr>
              <a:t>відновити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виконані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операції</a:t>
            </a:r>
            <a:r>
              <a:rPr lang="ru-RU" dirty="0" smtClean="0">
                <a:solidFill>
                  <a:srgbClr val="002060"/>
                </a:solidFill>
              </a:rPr>
              <a:t> й </a:t>
            </a:r>
            <a:r>
              <a:rPr lang="ru-RU" dirty="0" err="1" smtClean="0">
                <a:solidFill>
                  <a:srgbClr val="002060"/>
                </a:solidFill>
              </a:rPr>
              <a:t>зафіксувати</a:t>
            </a:r>
            <a:r>
              <a:rPr lang="ru-RU" dirty="0" smtClean="0">
                <a:solidFill>
                  <a:srgbClr val="002060"/>
                </a:solidFill>
              </a:rPr>
              <a:t> (вербально і </a:t>
            </a:r>
            <a:r>
              <a:rPr lang="ru-RU" dirty="0" err="1" smtClean="0">
                <a:solidFill>
                  <a:srgbClr val="002060"/>
                </a:solidFill>
              </a:rPr>
              <a:t>знаково</a:t>
            </a:r>
            <a:r>
              <a:rPr lang="ru-RU" dirty="0" smtClean="0">
                <a:solidFill>
                  <a:srgbClr val="002060"/>
                </a:solidFill>
              </a:rPr>
              <a:t>) </a:t>
            </a:r>
            <a:r>
              <a:rPr lang="ru-RU" dirty="0" err="1" smtClean="0">
                <a:solidFill>
                  <a:srgbClr val="002060"/>
                </a:solidFill>
              </a:rPr>
              <a:t>місце</a:t>
            </a:r>
            <a:r>
              <a:rPr lang="ru-RU" dirty="0" smtClean="0">
                <a:solidFill>
                  <a:srgbClr val="002060"/>
                </a:solidFill>
              </a:rPr>
              <a:t>, де </a:t>
            </a:r>
            <a:r>
              <a:rPr lang="ru-RU" dirty="0" err="1" smtClean="0">
                <a:solidFill>
                  <a:srgbClr val="002060"/>
                </a:solidFill>
              </a:rPr>
              <a:t>виникло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утруднення</a:t>
            </a:r>
            <a:r>
              <a:rPr lang="ru-RU" dirty="0" smtClean="0">
                <a:solidFill>
                  <a:srgbClr val="002060"/>
                </a:solidFill>
              </a:rPr>
              <a:t>; 2) </a:t>
            </a:r>
            <a:r>
              <a:rPr lang="ru-RU" dirty="0" err="1" smtClean="0">
                <a:solidFill>
                  <a:srgbClr val="002060"/>
                </a:solidFill>
              </a:rPr>
              <a:t>співвіднести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свої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дії</a:t>
            </a:r>
            <a:r>
              <a:rPr lang="ru-RU" dirty="0" smtClean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використовуваним</a:t>
            </a:r>
            <a:r>
              <a:rPr lang="ru-RU" dirty="0" smtClean="0">
                <a:solidFill>
                  <a:srgbClr val="002060"/>
                </a:solidFill>
              </a:rPr>
              <a:t> способом </a:t>
            </a:r>
            <a:r>
              <a:rPr lang="ru-RU" dirty="0" err="1" smtClean="0">
                <a:solidFill>
                  <a:srgbClr val="002060"/>
                </a:solidFill>
              </a:rPr>
              <a:t>дій</a:t>
            </a:r>
            <a:r>
              <a:rPr lang="ru-RU" dirty="0" smtClean="0">
                <a:solidFill>
                  <a:srgbClr val="002060"/>
                </a:solidFill>
              </a:rPr>
              <a:t> і на </a:t>
            </a:r>
            <a:r>
              <a:rPr lang="ru-RU" dirty="0" err="1" smtClean="0">
                <a:solidFill>
                  <a:srgbClr val="002060"/>
                </a:solidFill>
              </a:rPr>
              <a:t>цій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основі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виявити</a:t>
            </a:r>
            <a:r>
              <a:rPr lang="ru-RU" dirty="0" smtClean="0">
                <a:solidFill>
                  <a:srgbClr val="002060"/>
                </a:solidFill>
              </a:rPr>
              <a:t> й </a:t>
            </a:r>
            <a:r>
              <a:rPr lang="ru-RU" dirty="0" err="1" smtClean="0">
                <a:solidFill>
                  <a:srgbClr val="002060"/>
                </a:solidFill>
              </a:rPr>
              <a:t>зафіксувати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зовнішній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промові</a:t>
            </a:r>
            <a:r>
              <a:rPr lang="ru-RU" dirty="0" smtClean="0">
                <a:solidFill>
                  <a:srgbClr val="002060"/>
                </a:solidFill>
              </a:rPr>
              <a:t> причину </a:t>
            </a:r>
            <a:r>
              <a:rPr lang="ru-RU" dirty="0" err="1" smtClean="0">
                <a:solidFill>
                  <a:srgbClr val="002060"/>
                </a:solidFill>
              </a:rPr>
              <a:t>утруднення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dirty="0" err="1" smtClean="0">
                <a:solidFill>
                  <a:srgbClr val="002060"/>
                </a:solidFill>
              </a:rPr>
              <a:t>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конкретні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знання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вміння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здібності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яких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бракує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розв’язання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вихідної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задачі</a:t>
            </a:r>
            <a:r>
              <a:rPr lang="ru-RU" dirty="0" smtClean="0">
                <a:solidFill>
                  <a:srgbClr val="002060"/>
                </a:solidFill>
              </a:rPr>
              <a:t> й </a:t>
            </a:r>
            <a:r>
              <a:rPr lang="ru-RU" dirty="0" err="1" smtClean="0">
                <a:solidFill>
                  <a:srgbClr val="002060"/>
                </a:solidFill>
              </a:rPr>
              <a:t>завдань</a:t>
            </a:r>
            <a:r>
              <a:rPr lang="ru-RU" dirty="0" smtClean="0">
                <a:solidFill>
                  <a:srgbClr val="002060"/>
                </a:solidFill>
              </a:rPr>
              <a:t> такого </a:t>
            </a:r>
            <a:r>
              <a:rPr lang="ru-RU" dirty="0" err="1" smtClean="0">
                <a:solidFill>
                  <a:srgbClr val="002060"/>
                </a:solidFill>
              </a:rPr>
              <a:t>класу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типу </a:t>
            </a:r>
            <a:r>
              <a:rPr lang="ru-RU" dirty="0" err="1" smtClean="0">
                <a:solidFill>
                  <a:srgbClr val="002060"/>
                </a:solidFill>
              </a:rPr>
              <a:t>взагалі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Щоб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допомогти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учням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відновити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хід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своїх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міркувань</a:t>
            </a:r>
            <a:r>
              <a:rPr lang="ru-RU" dirty="0" smtClean="0">
                <a:solidFill>
                  <a:srgbClr val="002060"/>
                </a:solidFill>
              </a:rPr>
              <a:t> і </a:t>
            </a:r>
            <a:r>
              <a:rPr lang="ru-RU" dirty="0" err="1" smtClean="0">
                <a:solidFill>
                  <a:srgbClr val="002060"/>
                </a:solidFill>
              </a:rPr>
              <a:t>виявити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місце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труднощів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можна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поставити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їм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запитання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</a:p>
          <a:p>
            <a:pPr marL="0" indent="0">
              <a:buNone/>
            </a:pPr>
            <a:r>
              <a:rPr lang="ru-RU" dirty="0" smtClean="0"/>
              <a:t>— Яке </a:t>
            </a:r>
            <a:r>
              <a:rPr lang="ru-RU" dirty="0" err="1" smtClean="0"/>
              <a:t>завдання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виконували</a:t>
            </a:r>
            <a:r>
              <a:rPr lang="ru-RU" dirty="0" smtClean="0"/>
              <a:t>? 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 err="1" smtClean="0"/>
              <a:t>Яким</a:t>
            </a:r>
            <a:r>
              <a:rPr lang="ru-RU" dirty="0" smtClean="0"/>
              <a:t> способом? 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зробили</a:t>
            </a:r>
            <a:r>
              <a:rPr lang="ru-RU" dirty="0" smtClean="0"/>
              <a:t> </a:t>
            </a:r>
            <a:r>
              <a:rPr lang="ru-RU" dirty="0" err="1" smtClean="0"/>
              <a:t>спочатку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 — Де </a:t>
            </a:r>
            <a:r>
              <a:rPr lang="ru-RU" dirty="0" err="1" smtClean="0"/>
              <a:t>виникло</a:t>
            </a:r>
            <a:r>
              <a:rPr lang="ru-RU" dirty="0" smtClean="0"/>
              <a:t> </a:t>
            </a:r>
            <a:r>
              <a:rPr lang="ru-RU" dirty="0" err="1" smtClean="0"/>
              <a:t>утруднення</a:t>
            </a:r>
            <a:r>
              <a:rPr lang="ru-RU" dirty="0" smtClean="0"/>
              <a:t>? 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 err="1" smtClean="0"/>
              <a:t>виявлення</a:t>
            </a:r>
            <a:r>
              <a:rPr lang="ru-RU" dirty="0" smtClean="0"/>
              <a:t> причини </a:t>
            </a:r>
            <a:r>
              <a:rPr lang="ru-RU" dirty="0" err="1" smtClean="0"/>
              <a:t>труднощів</a:t>
            </a:r>
            <a:r>
              <a:rPr lang="ru-RU" dirty="0" smtClean="0"/>
              <a:t> </a:t>
            </a:r>
            <a:r>
              <a:rPr lang="ru-RU" dirty="0" err="1" smtClean="0"/>
              <a:t>ставлять</a:t>
            </a:r>
            <a:r>
              <a:rPr lang="ru-RU" dirty="0" smtClean="0"/>
              <a:t> </a:t>
            </a:r>
            <a:r>
              <a:rPr lang="ru-RU" dirty="0" err="1" smtClean="0"/>
              <a:t>запитання</a:t>
            </a:r>
            <a:r>
              <a:rPr lang="ru-RU" dirty="0" smtClean="0"/>
              <a:t> типу: 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 err="1" smtClean="0"/>
              <a:t>Чому</a:t>
            </a:r>
            <a:r>
              <a:rPr lang="ru-RU" dirty="0" smtClean="0"/>
              <a:t> тут </a:t>
            </a:r>
            <a:r>
              <a:rPr lang="ru-RU" dirty="0" err="1" smtClean="0"/>
              <a:t>виникло</a:t>
            </a:r>
            <a:r>
              <a:rPr lang="ru-RU" dirty="0" smtClean="0"/>
              <a:t> </a:t>
            </a:r>
            <a:r>
              <a:rPr lang="ru-RU" dirty="0" err="1" smtClean="0"/>
              <a:t>утруднення</a:t>
            </a:r>
            <a:r>
              <a:rPr lang="ru-RU" dirty="0" smtClean="0"/>
              <a:t>? </a:t>
            </a:r>
          </a:p>
          <a:p>
            <a:pPr marL="0" indent="0">
              <a:buNone/>
            </a:pPr>
            <a:r>
              <a:rPr lang="ru-RU" dirty="0" smtClean="0"/>
              <a:t>— Чим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попередніх</a:t>
            </a:r>
            <a:r>
              <a:rPr lang="ru-RU" dirty="0" smtClean="0"/>
              <a:t>? </a:t>
            </a:r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dirty="0" err="1" smtClean="0"/>
              <a:t>підсумку</a:t>
            </a:r>
            <a:r>
              <a:rPr lang="ru-RU" dirty="0" smtClean="0"/>
              <a:t> на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етапі</a:t>
            </a:r>
            <a:r>
              <a:rPr lang="ru-RU" dirty="0" smtClean="0"/>
              <a:t> </a:t>
            </a: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зрозуміти</a:t>
            </a:r>
            <a:r>
              <a:rPr lang="ru-RU" dirty="0" smtClean="0"/>
              <a:t>, «</a:t>
            </a:r>
            <a:r>
              <a:rPr lang="ru-RU" dirty="0" err="1" smtClean="0"/>
              <a:t>чого</a:t>
            </a:r>
            <a:r>
              <a:rPr lang="ru-RU" dirty="0" smtClean="0"/>
              <a:t> вони не </a:t>
            </a:r>
            <a:r>
              <a:rPr lang="ru-RU" dirty="0" err="1" smtClean="0"/>
              <a:t>знають</a:t>
            </a:r>
            <a:r>
              <a:rPr lang="ru-RU" dirty="0" smtClean="0"/>
              <a:t>»,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</a:t>
            </a:r>
            <a:r>
              <a:rPr lang="ru-RU" dirty="0" err="1" smtClean="0"/>
              <a:t>їм</a:t>
            </a:r>
            <a:r>
              <a:rPr lang="ru-RU" dirty="0" smtClean="0"/>
              <a:t> не </a:t>
            </a:r>
            <a:r>
              <a:rPr lang="ru-RU" dirty="0" err="1" smtClean="0"/>
              <a:t>вистачає</a:t>
            </a:r>
            <a:r>
              <a:rPr lang="ru-RU" dirty="0" smtClean="0"/>
              <a:t>. (Ми не </a:t>
            </a:r>
            <a:r>
              <a:rPr lang="ru-RU" dirty="0" err="1" smtClean="0"/>
              <a:t>змогли</a:t>
            </a:r>
            <a:r>
              <a:rPr lang="ru-RU" dirty="0" smtClean="0"/>
              <a:t>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, тому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знаємо</a:t>
            </a:r>
            <a:r>
              <a:rPr lang="ru-RU" dirty="0" smtClean="0"/>
              <a:t>, як …..)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455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4. </a:t>
            </a:r>
            <a:r>
              <a:rPr lang="ru-RU" sz="3200" dirty="0" err="1" smtClean="0">
                <a:solidFill>
                  <a:srgbClr val="FF0000"/>
                </a:solidFill>
              </a:rPr>
              <a:t>Побудова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проєкту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виходу</a:t>
            </a:r>
            <a:r>
              <a:rPr lang="ru-RU" sz="3200" dirty="0" smtClean="0">
                <a:solidFill>
                  <a:srgbClr val="FF0000"/>
                </a:solidFill>
              </a:rPr>
              <a:t> з </a:t>
            </a:r>
            <a:r>
              <a:rPr lang="ru-RU" sz="3200" dirty="0" err="1" smtClean="0">
                <a:solidFill>
                  <a:srgbClr val="FF0000"/>
                </a:solidFill>
              </a:rPr>
              <a:t>утруднення</a:t>
            </a:r>
            <a:r>
              <a:rPr lang="ru-RU" sz="3200" dirty="0" smtClean="0">
                <a:solidFill>
                  <a:srgbClr val="FF0000"/>
                </a:solidFill>
              </a:rPr>
              <a:t> (мета і тема, </a:t>
            </a:r>
            <a:r>
              <a:rPr lang="ru-RU" sz="3200" dirty="0" err="1" smtClean="0">
                <a:solidFill>
                  <a:srgbClr val="FF0000"/>
                </a:solidFill>
              </a:rPr>
              <a:t>спосіб</a:t>
            </a:r>
            <a:r>
              <a:rPr lang="ru-RU" sz="3200" dirty="0" smtClean="0">
                <a:solidFill>
                  <a:srgbClr val="FF0000"/>
                </a:solidFill>
              </a:rPr>
              <a:t>, план, </a:t>
            </a:r>
            <a:r>
              <a:rPr lang="ru-RU" sz="3200" dirty="0" err="1" smtClean="0">
                <a:solidFill>
                  <a:srgbClr val="FF0000"/>
                </a:solidFill>
              </a:rPr>
              <a:t>засіб</a:t>
            </a:r>
            <a:r>
              <a:rPr lang="ru-RU" sz="3200" dirty="0" smtClean="0">
                <a:solidFill>
                  <a:srgbClr val="FF0000"/>
                </a:solidFill>
              </a:rPr>
              <a:t>)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Мета: </a:t>
            </a:r>
            <a:r>
              <a:rPr lang="ru-RU" dirty="0" err="1" smtClean="0">
                <a:solidFill>
                  <a:srgbClr val="002060"/>
                </a:solidFill>
              </a:rPr>
              <a:t>побудувати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проєкт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виходу</a:t>
            </a:r>
            <a:r>
              <a:rPr lang="ru-RU" dirty="0" smtClean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утруднення</a:t>
            </a:r>
            <a:r>
              <a:rPr lang="ru-RU" dirty="0" smtClean="0">
                <a:solidFill>
                  <a:srgbClr val="002060"/>
                </a:solidFill>
              </a:rPr>
              <a:t>. На </a:t>
            </a:r>
            <a:r>
              <a:rPr lang="ru-RU" dirty="0" err="1" smtClean="0">
                <a:solidFill>
                  <a:srgbClr val="002060"/>
                </a:solidFill>
              </a:rPr>
              <a:t>цьому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етапі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учні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комунікативній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формі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обмірковують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проєкт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майбутніх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навчальних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дій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  <a:r>
              <a:rPr lang="ru-RU" dirty="0" err="1" smtClean="0">
                <a:solidFill>
                  <a:srgbClr val="002060"/>
                </a:solidFill>
              </a:rPr>
              <a:t>ставлять</a:t>
            </a:r>
            <a:r>
              <a:rPr lang="ru-RU" dirty="0" smtClean="0">
                <a:solidFill>
                  <a:srgbClr val="002060"/>
                </a:solidFill>
              </a:rPr>
              <a:t> мету (метою </a:t>
            </a:r>
            <a:r>
              <a:rPr lang="ru-RU" dirty="0" err="1" smtClean="0">
                <a:solidFill>
                  <a:srgbClr val="002060"/>
                </a:solidFill>
              </a:rPr>
              <a:t>завжди</a:t>
            </a:r>
            <a:r>
              <a:rPr lang="ru-RU" dirty="0" smtClean="0">
                <a:solidFill>
                  <a:srgbClr val="002060"/>
                </a:solidFill>
              </a:rPr>
              <a:t> є </a:t>
            </a:r>
            <a:r>
              <a:rPr lang="ru-RU" dirty="0" err="1" smtClean="0">
                <a:solidFill>
                  <a:srgbClr val="002060"/>
                </a:solidFill>
              </a:rPr>
              <a:t>усунення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труднощів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виникли</a:t>
            </a:r>
            <a:r>
              <a:rPr lang="ru-RU" dirty="0" smtClean="0">
                <a:solidFill>
                  <a:srgbClr val="002060"/>
                </a:solidFill>
              </a:rPr>
              <a:t>), </a:t>
            </a:r>
            <a:r>
              <a:rPr lang="ru-RU" dirty="0" err="1" smtClean="0">
                <a:solidFill>
                  <a:srgbClr val="002060"/>
                </a:solidFill>
              </a:rPr>
              <a:t>узгоджують</a:t>
            </a:r>
            <a:r>
              <a:rPr lang="ru-RU" dirty="0" smtClean="0">
                <a:solidFill>
                  <a:srgbClr val="002060"/>
                </a:solidFill>
              </a:rPr>
              <a:t> тему уроку, </a:t>
            </a:r>
            <a:r>
              <a:rPr lang="ru-RU" dirty="0" err="1" smtClean="0">
                <a:solidFill>
                  <a:srgbClr val="002060"/>
                </a:solidFill>
              </a:rPr>
              <a:t>вибирають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спосіб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доповнення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уточнення</a:t>
            </a:r>
            <a:r>
              <a:rPr lang="ru-RU" dirty="0" smtClean="0">
                <a:solidFill>
                  <a:srgbClr val="002060"/>
                </a:solidFill>
              </a:rPr>
              <a:t>), </a:t>
            </a:r>
            <a:r>
              <a:rPr lang="ru-RU" dirty="0" err="1" smtClean="0">
                <a:solidFill>
                  <a:srgbClr val="002060"/>
                </a:solidFill>
              </a:rPr>
              <a:t>будують</a:t>
            </a:r>
            <a:r>
              <a:rPr lang="ru-RU" dirty="0" smtClean="0">
                <a:solidFill>
                  <a:srgbClr val="002060"/>
                </a:solidFill>
              </a:rPr>
              <a:t> план </a:t>
            </a:r>
            <a:r>
              <a:rPr lang="ru-RU" dirty="0" err="1" smtClean="0">
                <a:solidFill>
                  <a:srgbClr val="002060"/>
                </a:solidFill>
              </a:rPr>
              <a:t>досягнення</a:t>
            </a:r>
            <a:r>
              <a:rPr lang="ru-RU" dirty="0" smtClean="0">
                <a:solidFill>
                  <a:srgbClr val="002060"/>
                </a:solidFill>
              </a:rPr>
              <a:t> мети й </a:t>
            </a:r>
            <a:r>
              <a:rPr lang="ru-RU" dirty="0" err="1" smtClean="0">
                <a:solidFill>
                  <a:srgbClr val="002060"/>
                </a:solidFill>
              </a:rPr>
              <a:t>визначають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засоби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dirty="0" err="1" smtClean="0">
                <a:solidFill>
                  <a:srgbClr val="002060"/>
                </a:solidFill>
              </a:rPr>
              <a:t>алгоритми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моделі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тощо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Цим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процесом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керує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вчитель</a:t>
            </a:r>
            <a:r>
              <a:rPr lang="ru-RU" dirty="0" smtClean="0">
                <a:solidFill>
                  <a:srgbClr val="002060"/>
                </a:solidFill>
              </a:rPr>
              <a:t>. На перших порах </a:t>
            </a:r>
            <a:r>
              <a:rPr lang="ru-RU" dirty="0" err="1" smtClean="0">
                <a:solidFill>
                  <a:srgbClr val="002060"/>
                </a:solidFill>
              </a:rPr>
              <a:t>використовується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допоміжний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діалог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/>
              <a:t> — Яку мету нам треба </a:t>
            </a:r>
            <a:r>
              <a:rPr lang="ru-RU" dirty="0" err="1" smtClean="0"/>
              <a:t>поставити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 — Як </a:t>
            </a:r>
            <a:r>
              <a:rPr lang="ru-RU" dirty="0" err="1" smtClean="0"/>
              <a:t>би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запропонували</a:t>
            </a:r>
            <a:r>
              <a:rPr lang="ru-RU" dirty="0" smtClean="0"/>
              <a:t> </a:t>
            </a:r>
            <a:r>
              <a:rPr lang="ru-RU" dirty="0" err="1" smtClean="0"/>
              <a:t>сформулювати</a:t>
            </a:r>
            <a:r>
              <a:rPr lang="ru-RU" dirty="0" smtClean="0"/>
              <a:t> тему уроку? </a:t>
            </a:r>
          </a:p>
          <a:p>
            <a:pPr marL="0" indent="0">
              <a:buNone/>
            </a:pPr>
            <a:r>
              <a:rPr lang="ru-RU" dirty="0" smtClean="0"/>
              <a:t>Тема, </a:t>
            </a:r>
            <a:r>
              <a:rPr lang="ru-RU" dirty="0" err="1" smtClean="0"/>
              <a:t>запропонована</a:t>
            </a:r>
            <a:r>
              <a:rPr lang="ru-RU" dirty="0" smtClean="0"/>
              <a:t> </a:t>
            </a:r>
            <a:r>
              <a:rPr lang="ru-RU" dirty="0" err="1" smtClean="0"/>
              <a:t>дітьми</a:t>
            </a:r>
            <a:r>
              <a:rPr lang="ru-RU" dirty="0" smtClean="0"/>
              <a:t>, </a:t>
            </a:r>
            <a:r>
              <a:rPr lang="ru-RU" dirty="0" err="1" smtClean="0"/>
              <a:t>може</a:t>
            </a:r>
            <a:r>
              <a:rPr lang="ru-RU" dirty="0" smtClean="0"/>
              <a:t> не </a:t>
            </a:r>
            <a:r>
              <a:rPr lang="ru-RU" dirty="0" err="1" smtClean="0"/>
              <a:t>збігатися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запланованою</a:t>
            </a:r>
            <a:r>
              <a:rPr lang="ru-RU" dirty="0" smtClean="0"/>
              <a:t>. </a:t>
            </a:r>
            <a:r>
              <a:rPr lang="ru-RU" dirty="0" err="1" smtClean="0"/>
              <a:t>Тоді</a:t>
            </a:r>
            <a:r>
              <a:rPr lang="ru-RU" dirty="0" smtClean="0"/>
              <a:t> </a:t>
            </a:r>
            <a:r>
              <a:rPr lang="ru-RU" dirty="0" err="1" smtClean="0"/>
              <a:t>вчитель</a:t>
            </a:r>
            <a:r>
              <a:rPr lang="ru-RU" dirty="0" smtClean="0"/>
              <a:t>, показавши </a:t>
            </a:r>
            <a:r>
              <a:rPr lang="ru-RU" dirty="0" err="1" smtClean="0"/>
              <a:t>учням</a:t>
            </a:r>
            <a:r>
              <a:rPr lang="ru-RU" dirty="0" smtClean="0"/>
              <a:t> заготовлений ним </a:t>
            </a:r>
            <a:r>
              <a:rPr lang="ru-RU" dirty="0" err="1" smtClean="0"/>
              <a:t>варіант</a:t>
            </a:r>
            <a:r>
              <a:rPr lang="ru-RU" dirty="0" smtClean="0"/>
              <a:t>, повинен </a:t>
            </a:r>
            <a:r>
              <a:rPr lang="ru-RU" dirty="0" err="1" smtClean="0"/>
              <a:t>узгодити</a:t>
            </a:r>
            <a:r>
              <a:rPr lang="ru-RU" dirty="0" smtClean="0"/>
              <a:t> з ними </a:t>
            </a:r>
            <a:r>
              <a:rPr lang="ru-RU" dirty="0" err="1" smtClean="0"/>
              <a:t>формулювання</a:t>
            </a:r>
            <a:r>
              <a:rPr lang="ru-RU" dirty="0" smtClean="0"/>
              <a:t> теми. </a:t>
            </a:r>
            <a:r>
              <a:rPr lang="ru-RU" dirty="0" err="1" smtClean="0"/>
              <a:t>Можливо</a:t>
            </a:r>
            <a:r>
              <a:rPr lang="ru-RU" dirty="0" smtClean="0"/>
              <a:t>, буде </a:t>
            </a:r>
            <a:r>
              <a:rPr lang="ru-RU" dirty="0" err="1" smtClean="0"/>
              <a:t>прийнято</a:t>
            </a:r>
            <a:r>
              <a:rPr lang="ru-RU" dirty="0" smtClean="0"/>
              <a:t> </a:t>
            </a:r>
            <a:r>
              <a:rPr lang="ru-RU" dirty="0" err="1" smtClean="0"/>
              <a:t>формулювання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, і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корисно</a:t>
            </a:r>
            <a:r>
              <a:rPr lang="ru-RU" dirty="0" smtClean="0"/>
              <a:t> для того,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мотивувати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етапу</a:t>
            </a:r>
            <a:r>
              <a:rPr lang="ru-RU" sz="2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проєктування</a:t>
            </a:r>
            <a:r>
              <a:rPr lang="ru-RU" sz="2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50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56780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логічні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понять: метод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метод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Виявивши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план.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зробимо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зробимо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уточнюються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доречно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вивісити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чільне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правило.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діалогу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постановка мети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обмірковування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07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5. </a:t>
            </a:r>
            <a:r>
              <a:rPr lang="ru-RU" dirty="0" err="1" smtClean="0">
                <a:solidFill>
                  <a:srgbClr val="FF0000"/>
                </a:solidFill>
              </a:rPr>
              <a:t>Реалізація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побудованого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проєкту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Мета: 1) </a:t>
            </a:r>
            <a:r>
              <a:rPr lang="ru-RU" dirty="0" err="1" smtClean="0">
                <a:solidFill>
                  <a:srgbClr val="002060"/>
                </a:solidFill>
              </a:rPr>
              <a:t>організувати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комунікативну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взаємодію</a:t>
            </a:r>
            <a:r>
              <a:rPr lang="ru-RU" dirty="0" smtClean="0">
                <a:solidFill>
                  <a:srgbClr val="002060"/>
                </a:solidFill>
              </a:rPr>
              <a:t> з метою </a:t>
            </a:r>
            <a:r>
              <a:rPr lang="ru-RU" dirty="0" err="1" smtClean="0">
                <a:solidFill>
                  <a:srgbClr val="002060"/>
                </a:solidFill>
              </a:rPr>
              <a:t>реалізації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побудованого</a:t>
            </a:r>
            <a:r>
              <a:rPr lang="ru-RU" dirty="0" smtClean="0">
                <a:solidFill>
                  <a:srgbClr val="002060"/>
                </a:solidFill>
              </a:rPr>
              <a:t> проекту, </a:t>
            </a:r>
            <a:r>
              <a:rPr lang="ru-RU" dirty="0" err="1" smtClean="0">
                <a:solidFill>
                  <a:srgbClr val="002060"/>
                </a:solidFill>
              </a:rPr>
              <a:t>спрямованого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набуття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відсутніх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знань</a:t>
            </a:r>
            <a:r>
              <a:rPr lang="ru-RU" dirty="0" smtClean="0">
                <a:solidFill>
                  <a:srgbClr val="002060"/>
                </a:solidFill>
              </a:rPr>
              <a:t>; 2) </a:t>
            </a:r>
            <a:r>
              <a:rPr lang="ru-RU" dirty="0" err="1" smtClean="0">
                <a:solidFill>
                  <a:srgbClr val="002060"/>
                </a:solidFill>
              </a:rPr>
              <a:t>зафіксувати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побудований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спосіб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дії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мові</a:t>
            </a:r>
            <a:r>
              <a:rPr lang="ru-RU" dirty="0" smtClean="0">
                <a:solidFill>
                  <a:srgbClr val="002060"/>
                </a:solidFill>
              </a:rPr>
              <a:t> й знаках (за </a:t>
            </a:r>
            <a:r>
              <a:rPr lang="ru-RU" dirty="0" err="1" smtClean="0">
                <a:solidFill>
                  <a:srgbClr val="002060"/>
                </a:solidFill>
              </a:rPr>
              <a:t>допомогою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еталона</a:t>
            </a:r>
            <a:r>
              <a:rPr lang="ru-RU" dirty="0" smtClean="0">
                <a:solidFill>
                  <a:srgbClr val="002060"/>
                </a:solidFill>
              </a:rPr>
              <a:t>); 3) </a:t>
            </a:r>
            <a:r>
              <a:rPr lang="ru-RU" dirty="0" err="1" smtClean="0">
                <a:solidFill>
                  <a:srgbClr val="002060"/>
                </a:solidFill>
              </a:rPr>
              <a:t>організувати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розв’язання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вихідної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задачі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даної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пробної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дії</a:t>
            </a:r>
            <a:r>
              <a:rPr lang="ru-RU" dirty="0" smtClean="0">
                <a:solidFill>
                  <a:srgbClr val="002060"/>
                </a:solidFill>
              </a:rPr>
              <a:t>, й </a:t>
            </a:r>
            <a:r>
              <a:rPr lang="ru-RU" dirty="0" err="1" smtClean="0">
                <a:solidFill>
                  <a:srgbClr val="002060"/>
                </a:solidFill>
              </a:rPr>
              <a:t>зафіксувати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подолання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труднощів</a:t>
            </a:r>
            <a:r>
              <a:rPr lang="ru-RU" dirty="0" smtClean="0">
                <a:solidFill>
                  <a:srgbClr val="002060"/>
                </a:solidFill>
              </a:rPr>
              <a:t>; 4) </a:t>
            </a:r>
            <a:r>
              <a:rPr lang="ru-RU" dirty="0" err="1" smtClean="0">
                <a:solidFill>
                  <a:srgbClr val="002060"/>
                </a:solidFill>
              </a:rPr>
              <a:t>уточнити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загальний</a:t>
            </a:r>
            <a:r>
              <a:rPr lang="ru-RU" dirty="0" smtClean="0">
                <a:solidFill>
                  <a:srgbClr val="002060"/>
                </a:solidFill>
              </a:rPr>
              <a:t> характер нового </a:t>
            </a:r>
            <a:r>
              <a:rPr lang="ru-RU" dirty="0" err="1" smtClean="0">
                <a:solidFill>
                  <a:srgbClr val="002060"/>
                </a:solidFill>
              </a:rPr>
              <a:t>знання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етапі</a:t>
            </a:r>
            <a:r>
              <a:rPr lang="ru-RU" dirty="0" smtClean="0"/>
              <a:t> </a:t>
            </a: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діють</a:t>
            </a:r>
            <a:r>
              <a:rPr lang="ru-RU" dirty="0" smtClean="0"/>
              <a:t> за планом, а </a:t>
            </a:r>
            <a:r>
              <a:rPr lang="ru-RU" dirty="0" err="1" smtClean="0"/>
              <a:t>вчитель</a:t>
            </a:r>
            <a:r>
              <a:rPr lang="ru-RU" dirty="0" smtClean="0"/>
              <a:t> за </a:t>
            </a:r>
            <a:r>
              <a:rPr lang="ru-RU" dirty="0" err="1" smtClean="0"/>
              <a:t>необхідності</a:t>
            </a:r>
            <a:r>
              <a:rPr lang="ru-RU" dirty="0" smtClean="0"/>
              <a:t> </a:t>
            </a:r>
            <a:r>
              <a:rPr lang="ru-RU" dirty="0" err="1" smtClean="0"/>
              <a:t>спрямовує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додаткових</a:t>
            </a:r>
            <a:r>
              <a:rPr lang="ru-RU" dirty="0" smtClean="0"/>
              <a:t> </a:t>
            </a:r>
            <a:r>
              <a:rPr lang="ru-RU" dirty="0" err="1" smtClean="0"/>
              <a:t>запитань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важливо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учитель </a:t>
            </a:r>
            <a:r>
              <a:rPr lang="ru-RU" dirty="0" err="1" smtClean="0"/>
              <a:t>фіксував</a:t>
            </a:r>
            <a:r>
              <a:rPr lang="ru-RU" dirty="0" smtClean="0"/>
              <a:t> для себе </a:t>
            </a:r>
            <a:r>
              <a:rPr lang="ru-RU" dirty="0" err="1" smtClean="0"/>
              <a:t>зростання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самостійності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уроку до уроку. </a:t>
            </a:r>
            <a:r>
              <a:rPr lang="ru-RU" dirty="0" err="1" smtClean="0"/>
              <a:t>Реалізація</a:t>
            </a:r>
            <a:r>
              <a:rPr lang="ru-RU" dirty="0" smtClean="0"/>
              <a:t> </a:t>
            </a:r>
            <a:r>
              <a:rPr lang="ru-RU" dirty="0" err="1" smtClean="0"/>
              <a:t>третьої</a:t>
            </a:r>
            <a:r>
              <a:rPr lang="ru-RU" dirty="0" smtClean="0"/>
              <a:t> мети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відбуватися</a:t>
            </a:r>
            <a:r>
              <a:rPr lang="ru-RU" dirty="0" smtClean="0"/>
              <a:t> в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моменти</a:t>
            </a:r>
            <a:r>
              <a:rPr lang="ru-RU" dirty="0" smtClean="0"/>
              <a:t>.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запропонують</a:t>
            </a:r>
            <a:r>
              <a:rPr lang="ru-RU" dirty="0" smtClean="0"/>
              <a:t> </a:t>
            </a:r>
            <a:r>
              <a:rPr lang="ru-RU" dirty="0" err="1" smtClean="0"/>
              <a:t>скористатися</a:t>
            </a:r>
            <a:r>
              <a:rPr lang="ru-RU" dirty="0" smtClean="0"/>
              <a:t> </a:t>
            </a:r>
            <a:r>
              <a:rPr lang="ru-RU" dirty="0" err="1" smtClean="0"/>
              <a:t>цим</a:t>
            </a:r>
            <a:r>
              <a:rPr lang="ru-RU" dirty="0" smtClean="0"/>
              <a:t> </a:t>
            </a:r>
            <a:r>
              <a:rPr lang="ru-RU" dirty="0" err="1" smtClean="0"/>
              <a:t>завданням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обмірковування</a:t>
            </a:r>
            <a:r>
              <a:rPr lang="ru-RU" dirty="0" smtClean="0"/>
              <a:t> плану </a:t>
            </a:r>
            <a:r>
              <a:rPr lang="ru-RU" dirty="0" err="1" smtClean="0"/>
              <a:t>реалізації</a:t>
            </a:r>
            <a:r>
              <a:rPr lang="ru-RU" dirty="0" smtClean="0"/>
              <a:t> проекту.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побудови</a:t>
            </a:r>
            <a:r>
              <a:rPr lang="ru-RU" dirty="0" smtClean="0"/>
              <a:t> не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вихідної</a:t>
            </a:r>
            <a:r>
              <a:rPr lang="ru-RU" dirty="0" smtClean="0"/>
              <a:t> </a:t>
            </a:r>
            <a:r>
              <a:rPr lang="ru-RU" dirty="0" err="1" smtClean="0"/>
              <a:t>задачі</a:t>
            </a:r>
            <a:r>
              <a:rPr lang="ru-RU" dirty="0" smtClean="0"/>
              <a:t>, то </a:t>
            </a:r>
            <a:r>
              <a:rPr lang="ru-RU" dirty="0" err="1" smtClean="0"/>
              <a:t>вчитель</a:t>
            </a:r>
            <a:r>
              <a:rPr lang="ru-RU" dirty="0" smtClean="0"/>
              <a:t> сам повинен </a:t>
            </a:r>
            <a:r>
              <a:rPr lang="ru-RU" dirty="0" err="1" smtClean="0"/>
              <a:t>запропонувати</a:t>
            </a:r>
            <a:r>
              <a:rPr lang="ru-RU" dirty="0" smtClean="0"/>
              <a:t> </a:t>
            </a:r>
            <a:r>
              <a:rPr lang="ru-RU" dirty="0" err="1" smtClean="0"/>
              <a:t>повернутися</a:t>
            </a:r>
            <a:r>
              <a:rPr lang="ru-RU" dirty="0" smtClean="0"/>
              <a:t> до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розв’язання</a:t>
            </a:r>
            <a:r>
              <a:rPr lang="ru-RU" dirty="0" smtClean="0"/>
              <a:t> з </a:t>
            </a:r>
            <a:r>
              <a:rPr lang="ru-RU" dirty="0" err="1" smtClean="0"/>
              <a:t>використанням</a:t>
            </a:r>
            <a:r>
              <a:rPr lang="ru-RU" dirty="0" smtClean="0"/>
              <a:t> нового способу.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На </a:t>
            </a:r>
            <a:r>
              <a:rPr lang="ru-RU" dirty="0" err="1" smtClean="0"/>
              <a:t>завершення</a:t>
            </a:r>
            <a:r>
              <a:rPr lang="ru-RU" dirty="0" smtClean="0"/>
              <a:t> </a:t>
            </a:r>
            <a:r>
              <a:rPr lang="ru-RU" dirty="0" err="1" smtClean="0"/>
              <a:t>етапу</a:t>
            </a:r>
            <a:r>
              <a:rPr lang="ru-RU" dirty="0" smtClean="0"/>
              <a:t> </a:t>
            </a:r>
            <a:r>
              <a:rPr lang="ru-RU" dirty="0" err="1" smtClean="0"/>
              <a:t>фіксується</a:t>
            </a:r>
            <a:r>
              <a:rPr lang="ru-RU" dirty="0" smtClean="0"/>
              <a:t> </a:t>
            </a:r>
            <a:r>
              <a:rPr lang="ru-RU" dirty="0" err="1" smtClean="0"/>
              <a:t>подолання</a:t>
            </a:r>
            <a:r>
              <a:rPr lang="ru-RU" dirty="0" smtClean="0"/>
              <a:t> </a:t>
            </a:r>
            <a:r>
              <a:rPr lang="ru-RU" dirty="0" err="1" smtClean="0"/>
              <a:t>труднощів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764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6. </a:t>
            </a:r>
            <a:r>
              <a:rPr lang="ru-RU" dirty="0" err="1" smtClean="0">
                <a:solidFill>
                  <a:srgbClr val="FF0000"/>
                </a:solidFill>
              </a:rPr>
              <a:t>Первинне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закріплення</a:t>
            </a:r>
            <a:r>
              <a:rPr lang="ru-RU" dirty="0" smtClean="0">
                <a:solidFill>
                  <a:srgbClr val="FF0000"/>
                </a:solidFill>
              </a:rPr>
              <a:t> з </a:t>
            </a:r>
            <a:r>
              <a:rPr lang="ru-RU" dirty="0" err="1" smtClean="0">
                <a:solidFill>
                  <a:srgbClr val="FF0000"/>
                </a:solidFill>
              </a:rPr>
              <a:t>промовлянням</a:t>
            </a:r>
            <a:r>
              <a:rPr lang="ru-RU" dirty="0" smtClean="0">
                <a:solidFill>
                  <a:srgbClr val="FF0000"/>
                </a:solidFill>
              </a:rPr>
              <a:t> у </a:t>
            </a:r>
            <a:r>
              <a:rPr lang="ru-RU" dirty="0" err="1" smtClean="0">
                <a:solidFill>
                  <a:srgbClr val="FF0000"/>
                </a:solidFill>
              </a:rPr>
              <a:t>зовнішній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промові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Мета: </a:t>
            </a:r>
            <a:r>
              <a:rPr lang="ru-RU" dirty="0" err="1" smtClean="0">
                <a:solidFill>
                  <a:srgbClr val="002060"/>
                </a:solidFill>
              </a:rPr>
              <a:t>організувати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засвоєння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дітьми</a:t>
            </a:r>
            <a:r>
              <a:rPr lang="ru-RU" dirty="0" smtClean="0">
                <a:solidFill>
                  <a:srgbClr val="002060"/>
                </a:solidFill>
              </a:rPr>
              <a:t> нового способу </a:t>
            </a:r>
            <a:r>
              <a:rPr lang="ru-RU" dirty="0" err="1" smtClean="0">
                <a:solidFill>
                  <a:srgbClr val="002060"/>
                </a:solidFill>
              </a:rPr>
              <a:t>дій</a:t>
            </a:r>
            <a:r>
              <a:rPr lang="ru-RU" dirty="0" smtClean="0">
                <a:solidFill>
                  <a:srgbClr val="002060"/>
                </a:solidFill>
              </a:rPr>
              <a:t> при </a:t>
            </a:r>
            <a:r>
              <a:rPr lang="ru-RU" dirty="0" err="1" smtClean="0">
                <a:solidFill>
                  <a:srgbClr val="002060"/>
                </a:solidFill>
              </a:rPr>
              <a:t>розв’язанні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типових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завдань</a:t>
            </a:r>
            <a:r>
              <a:rPr lang="ru-RU" dirty="0" smtClean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їх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промовлянням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зовнішній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промові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оформлення</a:t>
            </a:r>
            <a:r>
              <a:rPr lang="ru-RU" dirty="0" smtClean="0"/>
              <a:t> в </a:t>
            </a:r>
            <a:r>
              <a:rPr lang="ru-RU" dirty="0" err="1" smtClean="0"/>
              <a:t>мисленні</a:t>
            </a:r>
            <a:r>
              <a:rPr lang="ru-RU" dirty="0" smtClean="0"/>
              <a:t> (</a:t>
            </a:r>
            <a:r>
              <a:rPr lang="ru-RU" dirty="0" err="1" smtClean="0"/>
              <a:t>засвоєння</a:t>
            </a:r>
            <a:r>
              <a:rPr lang="ru-RU" dirty="0" smtClean="0"/>
              <a:t>) </a:t>
            </a:r>
            <a:r>
              <a:rPr lang="ru-RU" dirty="0" err="1" smtClean="0"/>
              <a:t>побудованого</a:t>
            </a:r>
            <a:r>
              <a:rPr lang="ru-RU" dirty="0" smtClean="0"/>
              <a:t> способу </a:t>
            </a:r>
            <a:r>
              <a:rPr lang="ru-RU" dirty="0" err="1" smtClean="0"/>
              <a:t>дій</a:t>
            </a:r>
            <a:r>
              <a:rPr lang="ru-RU" dirty="0" smtClean="0"/>
              <a:t>. </a:t>
            </a:r>
            <a:r>
              <a:rPr lang="ru-RU" dirty="0" err="1" smtClean="0"/>
              <a:t>Учні</a:t>
            </a:r>
            <a:r>
              <a:rPr lang="ru-RU" dirty="0" smtClean="0"/>
              <a:t> у </a:t>
            </a:r>
            <a:r>
              <a:rPr lang="ru-RU" dirty="0" err="1" smtClean="0"/>
              <a:t>формі</a:t>
            </a:r>
            <a:r>
              <a:rPr lang="ru-RU" dirty="0" smtClean="0"/>
              <a:t> </a:t>
            </a:r>
            <a:r>
              <a:rPr lang="ru-RU" dirty="0" err="1" smtClean="0"/>
              <a:t>комунікативної</a:t>
            </a:r>
            <a:r>
              <a:rPr lang="ru-RU" dirty="0" smtClean="0"/>
              <a:t> </a:t>
            </a:r>
            <a:r>
              <a:rPr lang="ru-RU" dirty="0" err="1" smtClean="0"/>
              <a:t>взаємодії</a:t>
            </a:r>
            <a:r>
              <a:rPr lang="ru-RU" dirty="0" smtClean="0"/>
              <a:t> – </a:t>
            </a:r>
            <a:r>
              <a:rPr lang="ru-RU" dirty="0" err="1" smtClean="0"/>
              <a:t>спочатку</a:t>
            </a:r>
            <a:r>
              <a:rPr lang="ru-RU" dirty="0" smtClean="0"/>
              <a:t> фронтально, </a:t>
            </a:r>
            <a:r>
              <a:rPr lang="ru-RU" dirty="0" err="1" smtClean="0"/>
              <a:t>потім</a:t>
            </a:r>
            <a:r>
              <a:rPr lang="ru-RU" dirty="0" smtClean="0"/>
              <a:t> у </a:t>
            </a:r>
            <a:r>
              <a:rPr lang="ru-RU" dirty="0" err="1" smtClean="0"/>
              <a:t>групах</a:t>
            </a:r>
            <a:r>
              <a:rPr lang="ru-RU" dirty="0" smtClean="0"/>
              <a:t> і парах – </a:t>
            </a:r>
            <a:r>
              <a:rPr lang="ru-RU" dirty="0" err="1" smtClean="0"/>
              <a:t>розв’язують</a:t>
            </a:r>
            <a:r>
              <a:rPr lang="ru-RU" dirty="0" smtClean="0"/>
              <a:t> </a:t>
            </a:r>
            <a:r>
              <a:rPr lang="ru-RU" dirty="0" err="1" smtClean="0"/>
              <a:t>типові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з </a:t>
            </a:r>
            <a:r>
              <a:rPr lang="ru-RU" dirty="0" err="1" smtClean="0"/>
              <a:t>промовлянням</a:t>
            </a:r>
            <a:r>
              <a:rPr lang="ru-RU" dirty="0" smtClean="0"/>
              <a:t> алгоритму </a:t>
            </a:r>
            <a:r>
              <a:rPr lang="ru-RU" dirty="0" err="1" smtClean="0"/>
              <a:t>розв’язку</a:t>
            </a:r>
            <a:r>
              <a:rPr lang="ru-RU" dirty="0" smtClean="0"/>
              <a:t> </a:t>
            </a:r>
            <a:r>
              <a:rPr lang="ru-RU" dirty="0" err="1" smtClean="0"/>
              <a:t>вголос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1841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7. </a:t>
            </a:r>
            <a:r>
              <a:rPr lang="ru-RU" dirty="0" err="1" smtClean="0">
                <a:solidFill>
                  <a:srgbClr val="FF0000"/>
                </a:solidFill>
              </a:rPr>
              <a:t>Самостійна</a:t>
            </a:r>
            <a:r>
              <a:rPr lang="ru-RU" dirty="0" smtClean="0">
                <a:solidFill>
                  <a:srgbClr val="FF0000"/>
                </a:solidFill>
              </a:rPr>
              <a:t> робота з </a:t>
            </a:r>
            <a:r>
              <a:rPr lang="ru-RU" dirty="0" err="1" smtClean="0">
                <a:solidFill>
                  <a:srgbClr val="FF0000"/>
                </a:solidFill>
              </a:rPr>
              <a:t>самоперевіркою</a:t>
            </a:r>
            <a:r>
              <a:rPr lang="ru-RU" dirty="0" smtClean="0">
                <a:solidFill>
                  <a:srgbClr val="FF0000"/>
                </a:solidFill>
              </a:rPr>
              <a:t> за </a:t>
            </a:r>
            <a:r>
              <a:rPr lang="ru-RU" dirty="0" err="1" smtClean="0">
                <a:solidFill>
                  <a:srgbClr val="FF0000"/>
                </a:solidFill>
              </a:rPr>
              <a:t>зразком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Мета: 1) </a:t>
            </a:r>
            <a:r>
              <a:rPr lang="ru-RU" dirty="0" err="1" smtClean="0">
                <a:solidFill>
                  <a:srgbClr val="002060"/>
                </a:solidFill>
              </a:rPr>
              <a:t>перевірити</a:t>
            </a:r>
            <a:r>
              <a:rPr lang="ru-RU" dirty="0" smtClean="0">
                <a:solidFill>
                  <a:srgbClr val="002060"/>
                </a:solidFill>
              </a:rPr>
              <a:t> через </a:t>
            </a:r>
            <a:r>
              <a:rPr lang="ru-RU" dirty="0" err="1" smtClean="0">
                <a:solidFill>
                  <a:srgbClr val="002060"/>
                </a:solidFill>
              </a:rPr>
              <a:t>зіставлення</a:t>
            </a:r>
            <a:r>
              <a:rPr lang="ru-RU" dirty="0" smtClean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еталоном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своє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вміння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застосовувати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навчальний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зміст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типових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ситуаціях</a:t>
            </a:r>
            <a:r>
              <a:rPr lang="ru-RU" dirty="0" smtClean="0">
                <a:solidFill>
                  <a:srgbClr val="002060"/>
                </a:solidFill>
              </a:rPr>
              <a:t>; 2) </a:t>
            </a:r>
            <a:r>
              <a:rPr lang="ru-RU" dirty="0" err="1" smtClean="0">
                <a:solidFill>
                  <a:srgbClr val="002060"/>
                </a:solidFill>
              </a:rPr>
              <a:t>організувати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рефлексію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засвоєння</a:t>
            </a:r>
            <a:r>
              <a:rPr lang="ru-RU" dirty="0" smtClean="0">
                <a:solidFill>
                  <a:srgbClr val="002060"/>
                </a:solidFill>
              </a:rPr>
              <a:t> нового способу за результатами </a:t>
            </a:r>
            <a:r>
              <a:rPr lang="ru-RU" dirty="0" err="1" smtClean="0">
                <a:solidFill>
                  <a:srgbClr val="002060"/>
                </a:solidFill>
              </a:rPr>
              <a:t>виконання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самостійної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роботи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особлива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увага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приділяється</a:t>
            </a:r>
            <a:r>
              <a:rPr lang="ru-RU" dirty="0" smtClean="0">
                <a:solidFill>
                  <a:srgbClr val="002060"/>
                </a:solidFill>
              </a:rPr>
              <a:t> принципу </a:t>
            </a:r>
            <a:r>
              <a:rPr lang="ru-RU" dirty="0" err="1" smtClean="0">
                <a:solidFill>
                  <a:srgbClr val="002060"/>
                </a:solidFill>
              </a:rPr>
              <a:t>мінімаксу</a:t>
            </a:r>
            <a:r>
              <a:rPr lang="ru-RU" dirty="0" smtClean="0">
                <a:solidFill>
                  <a:srgbClr val="002060"/>
                </a:solidFill>
              </a:rPr>
              <a:t> й </a:t>
            </a:r>
            <a:r>
              <a:rPr lang="ru-RU" dirty="0" err="1" smtClean="0">
                <a:solidFill>
                  <a:srgbClr val="002060"/>
                </a:solidFill>
              </a:rPr>
              <a:t>психологічній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комфортності</a:t>
            </a:r>
            <a:r>
              <a:rPr lang="ru-RU" dirty="0" smtClean="0">
                <a:solidFill>
                  <a:srgbClr val="002060"/>
                </a:solidFill>
              </a:rPr>
              <a:t>). </a:t>
            </a:r>
          </a:p>
          <a:p>
            <a:pPr marL="0" indent="0">
              <a:buNone/>
            </a:pP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етапу</a:t>
            </a:r>
            <a:r>
              <a:rPr lang="ru-RU" dirty="0" smtClean="0"/>
              <a:t> </a:t>
            </a:r>
            <a:r>
              <a:rPr lang="ru-RU" dirty="0" err="1" smtClean="0"/>
              <a:t>використовується</a:t>
            </a:r>
            <a:r>
              <a:rPr lang="ru-RU" dirty="0" smtClean="0"/>
              <a:t> </a:t>
            </a:r>
            <a:r>
              <a:rPr lang="ru-RU" dirty="0" err="1" smtClean="0"/>
              <a:t>індивідуальна</a:t>
            </a:r>
            <a:r>
              <a:rPr lang="ru-RU" dirty="0" smtClean="0"/>
              <a:t> форма </a:t>
            </a:r>
            <a:r>
              <a:rPr lang="ru-RU" dirty="0" err="1" smtClean="0"/>
              <a:t>роботи</a:t>
            </a:r>
            <a:r>
              <a:rPr lang="ru-RU" dirty="0" smtClean="0"/>
              <a:t>: </a:t>
            </a: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самостійно</a:t>
            </a:r>
            <a:r>
              <a:rPr lang="ru-RU" dirty="0" smtClean="0"/>
              <a:t> </a:t>
            </a:r>
            <a:r>
              <a:rPr lang="ru-RU" dirty="0" err="1" smtClean="0"/>
              <a:t>виконують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нового типу і </a:t>
            </a:r>
            <a:r>
              <a:rPr lang="ru-RU" dirty="0" err="1" smtClean="0"/>
              <a:t>здійснюють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самоперевірку</a:t>
            </a:r>
            <a:r>
              <a:rPr lang="ru-RU" dirty="0" smtClean="0"/>
              <a:t>, </a:t>
            </a:r>
            <a:r>
              <a:rPr lang="ru-RU" dirty="0" err="1" smtClean="0"/>
              <a:t>покроково</a:t>
            </a:r>
            <a:r>
              <a:rPr lang="ru-RU" dirty="0" smtClean="0"/>
              <a:t> </a:t>
            </a:r>
            <a:r>
              <a:rPr lang="ru-RU" dirty="0" err="1" smtClean="0"/>
              <a:t>порівнюючи</a:t>
            </a:r>
            <a:r>
              <a:rPr lang="ru-RU" dirty="0" smtClean="0"/>
              <a:t> з </a:t>
            </a:r>
            <a:r>
              <a:rPr lang="ru-RU" dirty="0" err="1" smtClean="0"/>
              <a:t>еталоном</a:t>
            </a:r>
            <a:r>
              <a:rPr lang="ru-RU" dirty="0" smtClean="0"/>
              <a:t>. На </a:t>
            </a:r>
            <a:r>
              <a:rPr lang="ru-RU" dirty="0" err="1" smtClean="0"/>
              <a:t>завершення</a:t>
            </a:r>
            <a:r>
              <a:rPr lang="ru-RU" dirty="0" smtClean="0"/>
              <a:t> проводиться </a:t>
            </a:r>
            <a:r>
              <a:rPr lang="ru-RU" dirty="0" err="1" smtClean="0"/>
              <a:t>рефлексія</a:t>
            </a:r>
            <a:r>
              <a:rPr lang="ru-RU" dirty="0" smtClean="0"/>
              <a:t> </a:t>
            </a:r>
            <a:r>
              <a:rPr lang="ru-RU" dirty="0" err="1" smtClean="0"/>
              <a:t>засвоєння</a:t>
            </a:r>
            <a:r>
              <a:rPr lang="ru-RU" dirty="0" smtClean="0"/>
              <a:t> нового способу.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поставити</a:t>
            </a:r>
            <a:r>
              <a:rPr lang="ru-RU" dirty="0" smtClean="0"/>
              <a:t> </a:t>
            </a:r>
            <a:r>
              <a:rPr lang="ru-RU" dirty="0" err="1" smtClean="0"/>
              <a:t>запитання</a:t>
            </a:r>
            <a:r>
              <a:rPr lang="ru-RU" dirty="0" smtClean="0"/>
              <a:t>: – У кого </a:t>
            </a:r>
            <a:r>
              <a:rPr lang="ru-RU" dirty="0" err="1" smtClean="0"/>
              <a:t>виникли</a:t>
            </a:r>
            <a:r>
              <a:rPr lang="ru-RU" dirty="0" smtClean="0"/>
              <a:t> </a:t>
            </a:r>
            <a:r>
              <a:rPr lang="ru-RU" dirty="0" err="1" smtClean="0"/>
              <a:t>труднощі</a:t>
            </a:r>
            <a:r>
              <a:rPr lang="ru-RU" dirty="0" smtClean="0"/>
              <a:t>? З </a:t>
            </a:r>
            <a:r>
              <a:rPr lang="ru-RU" dirty="0" err="1" smtClean="0"/>
              <a:t>чим</a:t>
            </a:r>
            <a:r>
              <a:rPr lang="ru-RU" dirty="0" smtClean="0"/>
              <a:t> вони </a:t>
            </a:r>
            <a:r>
              <a:rPr lang="ru-RU" dirty="0" err="1" smtClean="0"/>
              <a:t>пов’язані</a:t>
            </a:r>
            <a:r>
              <a:rPr lang="ru-RU" dirty="0" smtClean="0"/>
              <a:t>? –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вдалося</a:t>
            </a:r>
            <a:r>
              <a:rPr lang="ru-RU" dirty="0" smtClean="0"/>
              <a:t>? – У кого все </a:t>
            </a:r>
            <a:r>
              <a:rPr lang="ru-RU" dirty="0" err="1" smtClean="0"/>
              <a:t>вийшло</a:t>
            </a:r>
            <a:r>
              <a:rPr lang="ru-RU" dirty="0" smtClean="0"/>
              <a:t>? </a:t>
            </a:r>
            <a:r>
              <a:rPr lang="ru-RU" dirty="0" err="1" smtClean="0"/>
              <a:t>Молодці</a:t>
            </a:r>
            <a:r>
              <a:rPr lang="ru-RU" dirty="0" smtClean="0"/>
              <a:t>! </a:t>
            </a:r>
            <a:r>
              <a:rPr lang="ru-RU" dirty="0" err="1" smtClean="0"/>
              <a:t>Поставте</a:t>
            </a:r>
            <a:r>
              <a:rPr lang="ru-RU" dirty="0" smtClean="0"/>
              <a:t>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плюси</a:t>
            </a:r>
            <a:r>
              <a:rPr lang="ru-RU" dirty="0" smtClean="0"/>
              <a:t> (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заохочувальні</a:t>
            </a:r>
            <a:r>
              <a:rPr lang="ru-RU" dirty="0" smtClean="0"/>
              <a:t> знаки, </a:t>
            </a:r>
            <a:r>
              <a:rPr lang="ru-RU" dirty="0" err="1" smtClean="0"/>
              <a:t>прийняті</a:t>
            </a:r>
            <a:r>
              <a:rPr lang="ru-RU" dirty="0" smtClean="0"/>
              <a:t> в </a:t>
            </a:r>
            <a:r>
              <a:rPr lang="ru-RU" dirty="0" err="1" smtClean="0"/>
              <a:t>класі</a:t>
            </a:r>
            <a:r>
              <a:rPr lang="ru-RU" dirty="0" smtClean="0"/>
              <a:t>: </a:t>
            </a:r>
            <a:r>
              <a:rPr lang="ru-RU" dirty="0" err="1" smtClean="0"/>
              <a:t>усміхнене</a:t>
            </a:r>
            <a:r>
              <a:rPr lang="ru-RU" dirty="0" smtClean="0"/>
              <a:t>  </a:t>
            </a:r>
            <a:r>
              <a:rPr lang="ru-RU" dirty="0" err="1" smtClean="0"/>
              <a:t>сонечко</a:t>
            </a:r>
            <a:r>
              <a:rPr lang="ru-RU" dirty="0" smtClean="0"/>
              <a:t>). </a:t>
            </a:r>
            <a:r>
              <a:rPr lang="ru-RU" dirty="0" err="1" smtClean="0"/>
              <a:t>Емоційна</a:t>
            </a:r>
            <a:r>
              <a:rPr lang="ru-RU" dirty="0" smtClean="0"/>
              <a:t> </a:t>
            </a:r>
            <a:r>
              <a:rPr lang="ru-RU" dirty="0" err="1" smtClean="0"/>
              <a:t>спрямованість</a:t>
            </a:r>
            <a:r>
              <a:rPr lang="ru-RU" dirty="0" smtClean="0"/>
              <a:t> </a:t>
            </a:r>
            <a:r>
              <a:rPr lang="ru-RU" dirty="0" err="1" smtClean="0"/>
              <a:t>етапу</a:t>
            </a:r>
            <a:r>
              <a:rPr lang="ru-RU" dirty="0" smtClean="0"/>
              <a:t> </a:t>
            </a:r>
            <a:r>
              <a:rPr lang="ru-RU" dirty="0" err="1" smtClean="0"/>
              <a:t>полягає</a:t>
            </a:r>
            <a:r>
              <a:rPr lang="ru-RU" dirty="0" smtClean="0"/>
              <a:t> в </a:t>
            </a:r>
            <a:r>
              <a:rPr lang="ru-RU" dirty="0" err="1" smtClean="0"/>
              <a:t>організації</a:t>
            </a:r>
            <a:r>
              <a:rPr lang="ru-RU" dirty="0" smtClean="0"/>
              <a:t> для кожного (по </a:t>
            </a:r>
            <a:r>
              <a:rPr lang="ru-RU" dirty="0" err="1" smtClean="0"/>
              <a:t>можливості</a:t>
            </a:r>
            <a:r>
              <a:rPr lang="ru-RU" dirty="0" smtClean="0"/>
              <a:t>) </a:t>
            </a:r>
            <a:r>
              <a:rPr lang="ru-RU" dirty="0" err="1" smtClean="0"/>
              <a:t>учня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 </a:t>
            </a:r>
            <a:r>
              <a:rPr lang="ru-RU" dirty="0" err="1" smtClean="0"/>
              <a:t>успіху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мотивує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до </a:t>
            </a:r>
            <a:r>
              <a:rPr lang="ru-RU" dirty="0" err="1" smtClean="0"/>
              <a:t>включення</a:t>
            </a:r>
            <a:r>
              <a:rPr lang="ru-RU" dirty="0" smtClean="0"/>
              <a:t> в </a:t>
            </a:r>
            <a:r>
              <a:rPr lang="ru-RU" dirty="0" err="1" smtClean="0"/>
              <a:t>подальшу</a:t>
            </a:r>
            <a:r>
              <a:rPr lang="ru-RU" dirty="0" smtClean="0"/>
              <a:t> </a:t>
            </a:r>
            <a:r>
              <a:rPr lang="ru-RU" dirty="0" err="1" smtClean="0"/>
              <a:t>пізнавальну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06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dirty="0">
                <a:solidFill>
                  <a:srgbClr val="FF0000"/>
                </a:solidFill>
              </a:rPr>
              <a:t>8. </a:t>
            </a:r>
            <a:r>
              <a:rPr lang="ru-RU" sz="2500" dirty="0" err="1">
                <a:solidFill>
                  <a:srgbClr val="FF0000"/>
                </a:solidFill>
              </a:rPr>
              <a:t>Включення</a:t>
            </a:r>
            <a:r>
              <a:rPr lang="ru-RU" sz="2500" dirty="0">
                <a:solidFill>
                  <a:srgbClr val="FF0000"/>
                </a:solidFill>
              </a:rPr>
              <a:t> в систему </a:t>
            </a:r>
            <a:r>
              <a:rPr lang="ru-RU" sz="2500" dirty="0" err="1">
                <a:solidFill>
                  <a:srgbClr val="FF0000"/>
                </a:solidFill>
              </a:rPr>
              <a:t>знань</a:t>
            </a:r>
            <a:r>
              <a:rPr lang="ru-RU" sz="2500" dirty="0">
                <a:solidFill>
                  <a:srgbClr val="FF0000"/>
                </a:solidFill>
              </a:rPr>
              <a:t> та </a:t>
            </a:r>
            <a:r>
              <a:rPr lang="ru-RU" sz="2500" dirty="0" err="1" smtClean="0">
                <a:solidFill>
                  <a:srgbClr val="FF0000"/>
                </a:solidFill>
              </a:rPr>
              <a:t>повторення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Мета: 1) </a:t>
            </a:r>
            <a:r>
              <a:rPr lang="ru-RU" dirty="0" err="1" smtClean="0">
                <a:solidFill>
                  <a:srgbClr val="002060"/>
                </a:solidFill>
              </a:rPr>
              <a:t>виявити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межі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застосування</a:t>
            </a:r>
            <a:r>
              <a:rPr lang="ru-RU" dirty="0" smtClean="0">
                <a:solidFill>
                  <a:srgbClr val="002060"/>
                </a:solidFill>
              </a:rPr>
              <a:t> нового </a:t>
            </a:r>
            <a:r>
              <a:rPr lang="ru-RU" dirty="0" err="1" smtClean="0">
                <a:solidFill>
                  <a:srgbClr val="002060"/>
                </a:solidFill>
              </a:rPr>
              <a:t>знання</a:t>
            </a:r>
            <a:r>
              <a:rPr lang="ru-RU" dirty="0" smtClean="0">
                <a:solidFill>
                  <a:srgbClr val="002060"/>
                </a:solidFill>
              </a:rPr>
              <a:t>; 2) </a:t>
            </a:r>
            <a:r>
              <a:rPr lang="ru-RU" dirty="0" err="1" smtClean="0">
                <a:solidFill>
                  <a:srgbClr val="002060"/>
                </a:solidFill>
              </a:rPr>
              <a:t>повторити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навчальний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зміст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необхідний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забезпечення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змістовної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безперервності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err="1" smtClean="0"/>
              <a:t>З’ясовується</a:t>
            </a:r>
            <a:r>
              <a:rPr lang="ru-RU" dirty="0" smtClean="0"/>
              <a:t>, в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відомих</a:t>
            </a:r>
            <a:r>
              <a:rPr lang="ru-RU" dirty="0" smtClean="0"/>
              <a:t> типах </a:t>
            </a:r>
            <a:r>
              <a:rPr lang="ru-RU" dirty="0" err="1" smtClean="0"/>
              <a:t>завдань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використано</a:t>
            </a:r>
            <a:r>
              <a:rPr lang="ru-RU" dirty="0" smtClean="0"/>
              <a:t> </a:t>
            </a:r>
            <a:r>
              <a:rPr lang="ru-RU" dirty="0" err="1" smtClean="0"/>
              <a:t>нове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. </a:t>
            </a:r>
            <a:r>
              <a:rPr lang="ru-RU" dirty="0" err="1" smtClean="0"/>
              <a:t>Учням</a:t>
            </a:r>
            <a:r>
              <a:rPr lang="ru-RU" dirty="0" smtClean="0"/>
              <a:t> </a:t>
            </a:r>
            <a:r>
              <a:rPr lang="ru-RU" dirty="0" err="1" smtClean="0"/>
              <a:t>пропонуються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, в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 </a:t>
            </a:r>
            <a:r>
              <a:rPr lang="ru-RU" dirty="0" err="1" smtClean="0"/>
              <a:t>передбачається</a:t>
            </a:r>
            <a:r>
              <a:rPr lang="ru-RU" dirty="0" smtClean="0"/>
              <a:t> як </a:t>
            </a:r>
            <a:r>
              <a:rPr lang="ru-RU" dirty="0" err="1" smtClean="0"/>
              <a:t>проміжний</a:t>
            </a:r>
            <a:r>
              <a:rPr lang="ru-RU" dirty="0" smtClean="0"/>
              <a:t> </a:t>
            </a:r>
            <a:r>
              <a:rPr lang="ru-RU" dirty="0" err="1" smtClean="0"/>
              <a:t>крок</a:t>
            </a:r>
            <a:r>
              <a:rPr lang="ru-RU" dirty="0" smtClean="0"/>
              <a:t>. </a:t>
            </a:r>
            <a:r>
              <a:rPr lang="ru-RU" dirty="0" err="1" smtClean="0"/>
              <a:t>Організовуючи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етап</a:t>
            </a:r>
            <a:r>
              <a:rPr lang="ru-RU" dirty="0" smtClean="0"/>
              <a:t>, </a:t>
            </a:r>
            <a:r>
              <a:rPr lang="ru-RU" dirty="0" err="1" smtClean="0"/>
              <a:t>вчитель</a:t>
            </a:r>
            <a:r>
              <a:rPr lang="ru-RU" dirty="0" smtClean="0"/>
              <a:t> так </a:t>
            </a:r>
            <a:r>
              <a:rPr lang="ru-RU" dirty="0" err="1" smtClean="0"/>
              <a:t>добирає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, з одного боку, </a:t>
            </a:r>
            <a:r>
              <a:rPr lang="ru-RU" dirty="0" err="1" smtClean="0"/>
              <a:t>тренувалося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вивченого</a:t>
            </a:r>
            <a:r>
              <a:rPr lang="ru-RU" dirty="0" smtClean="0"/>
              <a:t> </a:t>
            </a:r>
            <a:r>
              <a:rPr lang="ru-RU" dirty="0" err="1" smtClean="0"/>
              <a:t>раніше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методичну</a:t>
            </a:r>
            <a:r>
              <a:rPr lang="ru-RU" dirty="0" smtClean="0"/>
              <a:t> </a:t>
            </a:r>
            <a:r>
              <a:rPr lang="ru-RU" dirty="0" err="1" smtClean="0"/>
              <a:t>цінність</a:t>
            </a:r>
            <a:r>
              <a:rPr lang="ru-RU" dirty="0" smtClean="0"/>
              <a:t> для </a:t>
            </a:r>
            <a:r>
              <a:rPr lang="ru-RU" dirty="0" err="1" smtClean="0"/>
              <a:t>безперервності</a:t>
            </a:r>
            <a:r>
              <a:rPr lang="ru-RU" dirty="0" smtClean="0"/>
              <a:t> </a:t>
            </a:r>
            <a:r>
              <a:rPr lang="ru-RU" dirty="0" err="1" smtClean="0"/>
              <a:t>змістовно-методичних</a:t>
            </a:r>
            <a:r>
              <a:rPr lang="ru-RU" dirty="0" smtClean="0"/>
              <a:t> </a:t>
            </a:r>
            <a:r>
              <a:rPr lang="ru-RU" dirty="0" err="1" smtClean="0"/>
              <a:t>ліній</a:t>
            </a:r>
            <a:r>
              <a:rPr lang="ru-RU" dirty="0" smtClean="0"/>
              <a:t> курсу, а з </a:t>
            </a:r>
            <a:r>
              <a:rPr lang="ru-RU" dirty="0" err="1" smtClean="0"/>
              <a:t>іншого</a:t>
            </a:r>
            <a:r>
              <a:rPr lang="ru-RU" dirty="0" smtClean="0"/>
              <a:t> – </a:t>
            </a:r>
            <a:r>
              <a:rPr lang="ru-RU" dirty="0" err="1" smtClean="0"/>
              <a:t>йшла</a:t>
            </a:r>
            <a:r>
              <a:rPr lang="ru-RU" dirty="0" smtClean="0"/>
              <a:t> </a:t>
            </a:r>
            <a:r>
              <a:rPr lang="ru-RU" dirty="0" err="1" smtClean="0"/>
              <a:t>підготовка</a:t>
            </a:r>
            <a:r>
              <a:rPr lang="ru-RU" dirty="0" smtClean="0"/>
              <a:t> до </a:t>
            </a:r>
            <a:r>
              <a:rPr lang="ru-RU" dirty="0" err="1" smtClean="0"/>
              <a:t>введення</a:t>
            </a:r>
            <a:r>
              <a:rPr lang="ru-RU" dirty="0" smtClean="0"/>
              <a:t> в </a:t>
            </a:r>
            <a:r>
              <a:rPr lang="ru-RU" dirty="0" err="1" smtClean="0"/>
              <a:t>майбутньому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способів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426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9. </a:t>
            </a:r>
            <a:r>
              <a:rPr lang="ru-RU" sz="3200" dirty="0" err="1">
                <a:solidFill>
                  <a:srgbClr val="FF0000"/>
                </a:solidFill>
              </a:rPr>
              <a:t>Рефлексія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навчальної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діяльності</a:t>
            </a:r>
            <a:r>
              <a:rPr lang="ru-RU" sz="3200" dirty="0">
                <a:solidFill>
                  <a:srgbClr val="FF0000"/>
                </a:solidFill>
              </a:rPr>
              <a:t> на </a:t>
            </a:r>
            <a:r>
              <a:rPr lang="ru-RU" sz="3200" dirty="0" err="1">
                <a:solidFill>
                  <a:srgbClr val="FF0000"/>
                </a:solidFill>
              </a:rPr>
              <a:t>уроці</a:t>
            </a:r>
            <a:r>
              <a:rPr lang="ru-RU" sz="3200" dirty="0">
                <a:solidFill>
                  <a:srgbClr val="FF0000"/>
                </a:solidFill>
              </a:rPr>
              <a:t> (</a:t>
            </a:r>
            <a:r>
              <a:rPr lang="ru-RU" sz="3200" dirty="0" err="1">
                <a:solidFill>
                  <a:srgbClr val="FF0000"/>
                </a:solidFill>
              </a:rPr>
              <a:t>підсумок</a:t>
            </a:r>
            <a:r>
              <a:rPr lang="ru-RU" sz="3200" dirty="0">
                <a:solidFill>
                  <a:srgbClr val="FF0000"/>
                </a:solidFill>
              </a:rPr>
              <a:t> уроку</a:t>
            </a:r>
            <a:r>
              <a:rPr lang="ru-RU" sz="3200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1)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зафіксувати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вивчене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2) провести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рефлексивний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кутом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4)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зафіксувати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неподолані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майбутньої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обговорити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фіксується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й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організовуються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самооцінка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учнями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співвідносяться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й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фіксується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накреслюються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Яке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ставили 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способом? 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Де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вас добре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вийшло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Над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попрацювати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4-му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«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оформлено у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чіткого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алгоритму і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відпрацьовано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–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Доведіть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вчилися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просто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витрачали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час. Н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285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solidFill>
                  <a:srgbClr val="FF0000"/>
                </a:solidFill>
              </a:rPr>
              <a:t>Методичне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забезпечення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програми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неперервним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єдиним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зошитів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друкованій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реально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них головне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Варіативність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«уроки». 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зручна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обмежуючи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поурочному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24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Системний тренінг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Технологія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діяльності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забезпечити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системний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тренінг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усіх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видів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діяльності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</a:p>
          <a:p>
            <a:pPr marL="0" indent="0">
              <a:buNone/>
            </a:pPr>
            <a:r>
              <a:rPr lang="ru-RU" dirty="0" smtClean="0"/>
              <a:t>—</a:t>
            </a:r>
            <a:r>
              <a:rPr lang="ru-RU" dirty="0" err="1" smtClean="0">
                <a:solidFill>
                  <a:srgbClr val="00B050"/>
                </a:solidFill>
              </a:rPr>
              <a:t>самовизначення</a:t>
            </a:r>
            <a:r>
              <a:rPr lang="ru-RU" dirty="0" smtClean="0">
                <a:solidFill>
                  <a:srgbClr val="00B050"/>
                </a:solidFill>
              </a:rPr>
              <a:t> (потреба в </a:t>
            </a:r>
            <a:r>
              <a:rPr lang="ru-RU" dirty="0" err="1" smtClean="0">
                <a:solidFill>
                  <a:srgbClr val="00B050"/>
                </a:solidFill>
              </a:rPr>
              <a:t>діяльності</a:t>
            </a:r>
            <a:r>
              <a:rPr lang="ru-RU" dirty="0" smtClean="0">
                <a:solidFill>
                  <a:srgbClr val="00B050"/>
                </a:solidFill>
              </a:rPr>
              <a:t> й </a:t>
            </a:r>
            <a:r>
              <a:rPr lang="ru-RU" dirty="0" err="1" smtClean="0">
                <a:solidFill>
                  <a:srgbClr val="00B050"/>
                </a:solidFill>
              </a:rPr>
              <a:t>необхідні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здібності</a:t>
            </a:r>
            <a:r>
              <a:rPr lang="ru-RU" dirty="0" smtClean="0">
                <a:solidFill>
                  <a:srgbClr val="00B050"/>
                </a:solidFill>
              </a:rPr>
              <a:t>); </a:t>
            </a:r>
          </a:p>
          <a:p>
            <a:pPr marL="0" indent="0">
              <a:buNone/>
            </a:pPr>
            <a:r>
              <a:rPr lang="ru-RU" dirty="0" smtClean="0"/>
              <a:t>—</a:t>
            </a:r>
            <a:r>
              <a:rPr lang="ru-RU" dirty="0" err="1" smtClean="0">
                <a:solidFill>
                  <a:srgbClr val="C00000"/>
                </a:solidFill>
              </a:rPr>
              <a:t>нормореалізація</a:t>
            </a:r>
            <a:r>
              <a:rPr lang="ru-RU" dirty="0" smtClean="0">
                <a:solidFill>
                  <a:srgbClr val="C00000"/>
                </a:solidFill>
              </a:rPr>
              <a:t> (</a:t>
            </a:r>
            <a:r>
              <a:rPr lang="ru-RU" dirty="0" err="1" smtClean="0">
                <a:solidFill>
                  <a:srgbClr val="C00000"/>
                </a:solidFill>
              </a:rPr>
              <a:t>виконання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відомої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норми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діяльності</a:t>
            </a:r>
            <a:r>
              <a:rPr lang="ru-RU" dirty="0" smtClean="0">
                <a:solidFill>
                  <a:srgbClr val="C00000"/>
                </a:solidFill>
              </a:rPr>
              <a:t>);</a:t>
            </a:r>
          </a:p>
          <a:p>
            <a:pPr marL="0" indent="0">
              <a:buNone/>
            </a:pPr>
            <a:r>
              <a:rPr lang="ru-RU" dirty="0" smtClean="0"/>
              <a:t> —</a:t>
            </a:r>
            <a:r>
              <a:rPr lang="ru-RU" dirty="0" err="1" smtClean="0">
                <a:solidFill>
                  <a:srgbClr val="993366"/>
                </a:solidFill>
              </a:rPr>
              <a:t>нормотворчість</a:t>
            </a:r>
            <a:r>
              <a:rPr lang="ru-RU" dirty="0" smtClean="0">
                <a:solidFill>
                  <a:srgbClr val="993366"/>
                </a:solidFill>
              </a:rPr>
              <a:t> (</a:t>
            </a:r>
            <a:r>
              <a:rPr lang="ru-RU" dirty="0" err="1" smtClean="0">
                <a:solidFill>
                  <a:srgbClr val="993366"/>
                </a:solidFill>
              </a:rPr>
              <a:t>побудова</a:t>
            </a:r>
            <a:r>
              <a:rPr lang="ru-RU" dirty="0" smtClean="0">
                <a:solidFill>
                  <a:srgbClr val="993366"/>
                </a:solidFill>
              </a:rPr>
              <a:t> </a:t>
            </a:r>
            <a:r>
              <a:rPr lang="ru-RU" dirty="0" err="1" smtClean="0">
                <a:solidFill>
                  <a:srgbClr val="993366"/>
                </a:solidFill>
              </a:rPr>
              <a:t>нової</a:t>
            </a:r>
            <a:r>
              <a:rPr lang="ru-RU" dirty="0" smtClean="0">
                <a:solidFill>
                  <a:srgbClr val="993366"/>
                </a:solidFill>
              </a:rPr>
              <a:t> </a:t>
            </a:r>
            <a:r>
              <a:rPr lang="ru-RU" dirty="0" err="1" smtClean="0">
                <a:solidFill>
                  <a:srgbClr val="993366"/>
                </a:solidFill>
              </a:rPr>
              <a:t>норми</a:t>
            </a:r>
            <a:r>
              <a:rPr lang="ru-RU" dirty="0" smtClean="0">
                <a:solidFill>
                  <a:srgbClr val="993366"/>
                </a:solidFill>
              </a:rPr>
              <a:t> </a:t>
            </a:r>
            <a:r>
              <a:rPr lang="ru-RU" dirty="0" err="1" smtClean="0">
                <a:solidFill>
                  <a:srgbClr val="993366"/>
                </a:solidFill>
              </a:rPr>
              <a:t>діяльності</a:t>
            </a:r>
            <a:r>
              <a:rPr lang="ru-RU" dirty="0" smtClean="0">
                <a:solidFill>
                  <a:srgbClr val="993366"/>
                </a:solidFill>
              </a:rPr>
              <a:t>, </a:t>
            </a:r>
            <a:r>
              <a:rPr lang="ru-RU" dirty="0" err="1" smtClean="0">
                <a:solidFill>
                  <a:srgbClr val="993366"/>
                </a:solidFill>
              </a:rPr>
              <a:t>якщо</a:t>
            </a:r>
            <a:r>
              <a:rPr lang="ru-RU" dirty="0" smtClean="0">
                <a:solidFill>
                  <a:srgbClr val="993366"/>
                </a:solidFill>
              </a:rPr>
              <a:t> </a:t>
            </a:r>
            <a:r>
              <a:rPr lang="ru-RU" dirty="0" err="1" smtClean="0">
                <a:solidFill>
                  <a:srgbClr val="993366"/>
                </a:solidFill>
              </a:rPr>
              <a:t>немає</a:t>
            </a:r>
            <a:r>
              <a:rPr lang="ru-RU" dirty="0" smtClean="0">
                <a:solidFill>
                  <a:srgbClr val="993366"/>
                </a:solidFill>
              </a:rPr>
              <a:t> </a:t>
            </a:r>
            <a:r>
              <a:rPr lang="ru-RU" dirty="0" err="1" smtClean="0">
                <a:solidFill>
                  <a:srgbClr val="993366"/>
                </a:solidFill>
              </a:rPr>
              <a:t>відомої</a:t>
            </a:r>
            <a:r>
              <a:rPr lang="ru-RU" dirty="0" smtClean="0">
                <a:solidFill>
                  <a:srgbClr val="993366"/>
                </a:solidFill>
              </a:rPr>
              <a:t>).</a:t>
            </a:r>
            <a:endParaRPr lang="ru-RU" dirty="0">
              <a:solidFill>
                <a:srgbClr val="99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93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Принцип </a:t>
            </a:r>
            <a:r>
              <a:rPr lang="uk-UA" b="1" dirty="0" err="1" smtClean="0">
                <a:solidFill>
                  <a:srgbClr val="FF0000"/>
                </a:solidFill>
              </a:rPr>
              <a:t>Мінімакс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Мінімакс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полягає</a:t>
            </a:r>
            <a:r>
              <a:rPr lang="ru-RU" dirty="0" smtClean="0">
                <a:solidFill>
                  <a:srgbClr val="002060"/>
                </a:solidFill>
              </a:rPr>
              <a:t> в такому: школа </a:t>
            </a:r>
            <a:r>
              <a:rPr lang="ru-RU" dirty="0" err="1" smtClean="0">
                <a:solidFill>
                  <a:srgbClr val="002060"/>
                </a:solidFill>
              </a:rPr>
              <a:t>зобов’язана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запропонувати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учневі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зміст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освіти</a:t>
            </a:r>
            <a:r>
              <a:rPr lang="ru-RU" dirty="0" smtClean="0">
                <a:solidFill>
                  <a:srgbClr val="002060"/>
                </a:solidFill>
              </a:rPr>
              <a:t> на максимальному (</a:t>
            </a:r>
            <a:r>
              <a:rPr lang="ru-RU" dirty="0" err="1" smtClean="0">
                <a:solidFill>
                  <a:srgbClr val="002060"/>
                </a:solidFill>
              </a:rPr>
              <a:t>творчому</a:t>
            </a:r>
            <a:r>
              <a:rPr lang="ru-RU" dirty="0" smtClean="0">
                <a:solidFill>
                  <a:srgbClr val="002060"/>
                </a:solidFill>
              </a:rPr>
              <a:t>) </a:t>
            </a:r>
            <a:r>
              <a:rPr lang="ru-RU" dirty="0" err="1" smtClean="0">
                <a:solidFill>
                  <a:srgbClr val="002060"/>
                </a:solidFill>
              </a:rPr>
              <a:t>рівні</a:t>
            </a:r>
            <a:r>
              <a:rPr lang="ru-RU" dirty="0" smtClean="0">
                <a:solidFill>
                  <a:srgbClr val="002060"/>
                </a:solidFill>
              </a:rPr>
              <a:t> й </a:t>
            </a:r>
            <a:r>
              <a:rPr lang="ru-RU" dirty="0" err="1" smtClean="0">
                <a:solidFill>
                  <a:srgbClr val="002060"/>
                </a:solidFill>
              </a:rPr>
              <a:t>забезпечити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його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засвоєння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рівні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соціального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безпечного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мінімуму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освітнього</a:t>
            </a:r>
            <a:r>
              <a:rPr lang="ru-RU" dirty="0" smtClean="0">
                <a:solidFill>
                  <a:srgbClr val="002060"/>
                </a:solidFill>
              </a:rPr>
              <a:t> стандарту).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73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b="1" dirty="0" smtClean="0">
                <a:solidFill>
                  <a:srgbClr val="FF0000"/>
                </a:solidFill>
              </a:rPr>
              <a:t>3.6</a:t>
            </a:r>
            <a:r>
              <a:rPr lang="ru-RU" sz="2700" b="1" dirty="0">
                <a:solidFill>
                  <a:srgbClr val="FF0000"/>
                </a:solidFill>
              </a:rPr>
              <a:t>. ДІЯЛЬНІСТЬ І ВЧИТЕЛЬ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Діяльнісна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спрямованість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Нова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вводиться не через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трансляцію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готового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через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самостійне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постановкою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понять,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предметних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реальними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їхніми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графічними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схемами. 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4201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Особливість навчального процесу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пасивність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неможлива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—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конкретне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колективним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прозвітувати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—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уроку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набути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прогнозованого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носять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характер:  Придумайте і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 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Пофантазуйте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могли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Запропонуйте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вони, на вашу думку…?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….?  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Розробіть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 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поєднуватися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93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Рефлексія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звітування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враження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думки,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 вона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самореалізуватися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накреслити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форму,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70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0297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Висновки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самореалізації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а)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проблем; б)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в) конструктивного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них,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й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позаурочна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4)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Будь-яке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усвідомити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в новому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себе,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«Те,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чую, –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–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пам’ятаю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6465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3977</Words>
  <Application>Microsoft Office PowerPoint</Application>
  <PresentationFormat>Экран (4:3)</PresentationFormat>
  <Paragraphs>200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Висвітлення діяльнісної технології у монографії «Інтегративно-діяльнісна педагогіка»  Автори: Т. О. Пушкарьова, О. М. Топузов  </vt:lpstr>
      <vt:lpstr>Презентация PowerPoint</vt:lpstr>
      <vt:lpstr>Зміст</vt:lpstr>
      <vt:lpstr>Інтегративна і діяльнісна технології навчання</vt:lpstr>
      <vt:lpstr>Розвивальний характер навчальної діяльності</vt:lpstr>
      <vt:lpstr>Актуальність проблеми</vt:lpstr>
      <vt:lpstr>Значення творчості</vt:lpstr>
      <vt:lpstr>РОЗДІЛ ІІІ  ДІЯЛЬНІСНА ПЕДАГОГІЧНА ТЕХНОЛОГІЯ  3.1. ТЕОРЕТИЧНІ ЗАСАДИ ДІЯЛЬНІСНОЇ ТЕХНОЛОГІЇ</vt:lpstr>
      <vt:lpstr>Думки педагогів, науковців </vt:lpstr>
      <vt:lpstr>Презентация PowerPoint</vt:lpstr>
      <vt:lpstr>Порівняння традиційного і діяльнісного методів навчання. </vt:lpstr>
      <vt:lpstr>Можливості діяльнісної технології</vt:lpstr>
      <vt:lpstr>Основа діяльнісної технології</vt:lpstr>
      <vt:lpstr>Структура уроків відкриття нового знання</vt:lpstr>
      <vt:lpstr>Можливості учнів на кожному етапі уроку.   </vt:lpstr>
      <vt:lpstr>Презентация PowerPoint</vt:lpstr>
      <vt:lpstr>Типи уроків в системі діяльнісного методу</vt:lpstr>
      <vt:lpstr>Структура навчальної діяльності.  Система діяльнісних кроків за діяльнісною технологією</vt:lpstr>
      <vt:lpstr>2. Актуалізація й фіксування індивідуальних труднощів у пробній дії (5-7хв)</vt:lpstr>
      <vt:lpstr>Презентация PowerPoint</vt:lpstr>
      <vt:lpstr>3. Виявлення місця та причини труднощів</vt:lpstr>
      <vt:lpstr>4. Побудова проєкту виходу з утруднення (мета і тема, спосіб, план, засіб)</vt:lpstr>
      <vt:lpstr>Презентация PowerPoint</vt:lpstr>
      <vt:lpstr>5. Реалізація побудованого проєкту</vt:lpstr>
      <vt:lpstr>6. Первинне закріплення з промовлянням у зовнішній промові</vt:lpstr>
      <vt:lpstr>7. Самостійна робота з самоперевіркою за зразком</vt:lpstr>
      <vt:lpstr>8. Включення в систему знань та повторення</vt:lpstr>
      <vt:lpstr>9. Рефлексія навчальної діяльності на уроці (підсумок уроку)</vt:lpstr>
      <vt:lpstr>Методичне забезпечення програми</vt:lpstr>
      <vt:lpstr>Системний тренінг</vt:lpstr>
      <vt:lpstr>Принцип Мінімакс</vt:lpstr>
      <vt:lpstr>3.6. ДІЯЛЬНІСТЬ І ВЧИТЕЛЬ</vt:lpstr>
      <vt:lpstr>Особливість навчального процесу</vt:lpstr>
      <vt:lpstr>Рефлексія</vt:lpstr>
      <vt:lpstr>Висновки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46</cp:revision>
  <dcterms:created xsi:type="dcterms:W3CDTF">2021-07-28T13:33:18Z</dcterms:created>
  <dcterms:modified xsi:type="dcterms:W3CDTF">2021-11-16T21:52:25Z</dcterms:modified>
</cp:coreProperties>
</file>